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63" r:id="rId3"/>
    <p:sldId id="262" r:id="rId4"/>
    <p:sldId id="321" r:id="rId5"/>
    <p:sldId id="264" r:id="rId6"/>
    <p:sldId id="265" r:id="rId7"/>
    <p:sldId id="266" r:id="rId8"/>
    <p:sldId id="267" r:id="rId9"/>
    <p:sldId id="268" r:id="rId10"/>
    <p:sldId id="269" r:id="rId11"/>
    <p:sldId id="271" r:id="rId12"/>
    <p:sldId id="273" r:id="rId13"/>
    <p:sldId id="306" r:id="rId14"/>
    <p:sldId id="282" r:id="rId15"/>
    <p:sldId id="307" r:id="rId16"/>
    <p:sldId id="312" r:id="rId17"/>
    <p:sldId id="309" r:id="rId18"/>
    <p:sldId id="310" r:id="rId19"/>
    <p:sldId id="311" r:id="rId20"/>
    <p:sldId id="313" r:id="rId21"/>
    <p:sldId id="314" r:id="rId22"/>
    <p:sldId id="315" r:id="rId23"/>
    <p:sldId id="316" r:id="rId24"/>
    <p:sldId id="317" r:id="rId25"/>
    <p:sldId id="291" r:id="rId26"/>
    <p:sldId id="292" r:id="rId27"/>
    <p:sldId id="318" r:id="rId28"/>
    <p:sldId id="295" r:id="rId29"/>
    <p:sldId id="296" r:id="rId30"/>
    <p:sldId id="297" r:id="rId31"/>
    <p:sldId id="298" r:id="rId32"/>
    <p:sldId id="303" r:id="rId33"/>
    <p:sldId id="320" r:id="rId34"/>
    <p:sldId id="304"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sorterViewPr>
    <p:cViewPr>
      <p:scale>
        <a:sx n="100" d="100"/>
        <a:sy n="100" d="100"/>
      </p:scale>
      <p:origin x="0" y="12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81DD5-E059-4878-96F9-4AC326597DFB}"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FB52A-9C2F-4C9C-BC40-5DE5C57FFC16}" type="slidenum">
              <a:rPr lang="en-US" smtClean="0"/>
              <a:t>‹#›</a:t>
            </a:fld>
            <a:endParaRPr lang="en-US"/>
          </a:p>
        </p:txBody>
      </p:sp>
    </p:spTree>
    <p:extLst>
      <p:ext uri="{BB962C8B-B14F-4D97-AF65-F5344CB8AC3E}">
        <p14:creationId xmlns:p14="http://schemas.microsoft.com/office/powerpoint/2010/main" val="271217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7223351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9313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2543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D61AA-68AE-43EF-9923-6CA062111D4A}"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408725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829170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D61AA-68AE-43EF-9923-6CA062111D4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16303120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635597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D61AA-68AE-43EF-9923-6CA062111D4A}"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29458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2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12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92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D61AA-68AE-43EF-9923-6CA062111D4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A9298-2A2E-4036-9674-82D91751E2A6}" type="slidenum">
              <a:rPr lang="en-US" smtClean="0"/>
              <a:t>‹#›</a:t>
            </a:fld>
            <a:endParaRPr lang="en-US"/>
          </a:p>
        </p:txBody>
      </p:sp>
    </p:spTree>
    <p:extLst>
      <p:ext uri="{BB962C8B-B14F-4D97-AF65-F5344CB8AC3E}">
        <p14:creationId xmlns:p14="http://schemas.microsoft.com/office/powerpoint/2010/main" val="342509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D61AA-68AE-43EF-9923-6CA062111D4A}" type="datetimeFigureOut">
              <a:rPr lang="en-US" smtClean="0"/>
              <a:t>5/16/2018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9298-2A2E-4036-9674-82D91751E2A6}" type="slidenum">
              <a:rPr lang="en-US" smtClean="0"/>
              <a:t>‹#›</a:t>
            </a:fld>
            <a:endParaRPr lang="en-US"/>
          </a:p>
        </p:txBody>
      </p:sp>
      <p:sp>
        <p:nvSpPr>
          <p:cNvPr id="7" name="Rectangle 6"/>
          <p:cNvSpPr/>
          <p:nvPr userDrawn="1"/>
        </p:nvSpPr>
        <p:spPr>
          <a:xfrm>
            <a:off x="0" y="6400800"/>
            <a:ext cx="91440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480" y="0"/>
            <a:ext cx="9144000" cy="9583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743200" y="6477000"/>
            <a:ext cx="6477000" cy="369332"/>
          </a:xfrm>
          <a:prstGeom prst="rect">
            <a:avLst/>
          </a:prstGeom>
          <a:noFill/>
        </p:spPr>
        <p:txBody>
          <a:bodyPr wrap="square" rtlCol="0">
            <a:spAutoFit/>
          </a:bodyPr>
          <a:lstStyle/>
          <a:p>
            <a:r>
              <a:rPr lang="en-US" b="1" dirty="0" smtClean="0">
                <a:solidFill>
                  <a:schemeClr val="bg1"/>
                </a:solidFill>
                <a:latin typeface="Trajan Pro" pitchFamily="18" charset="0"/>
              </a:rPr>
              <a:t>Unwavering</a:t>
            </a:r>
            <a:r>
              <a:rPr lang="en-US" b="1" baseline="0" dirty="0" smtClean="0">
                <a:solidFill>
                  <a:schemeClr val="bg1"/>
                </a:solidFill>
                <a:latin typeface="Trajan Pro" pitchFamily="18" charset="0"/>
              </a:rPr>
              <a:t> Support for Uncommon Heroes®</a:t>
            </a:r>
            <a:endParaRPr lang="en-US" b="1" baseline="30000" dirty="0">
              <a:solidFill>
                <a:schemeClr val="bg1"/>
              </a:solidFill>
              <a:latin typeface="Trajan Pro" pitchFamily="18" charset="0"/>
            </a:endParaRPr>
          </a:p>
        </p:txBody>
      </p:sp>
      <p:sp>
        <p:nvSpPr>
          <p:cNvPr id="11" name="TextBox 10"/>
          <p:cNvSpPr txBox="1"/>
          <p:nvPr userDrawn="1"/>
        </p:nvSpPr>
        <p:spPr>
          <a:xfrm>
            <a:off x="1828800" y="83403"/>
            <a:ext cx="5715000" cy="830997"/>
          </a:xfrm>
          <a:prstGeom prst="rect">
            <a:avLst/>
          </a:prstGeom>
          <a:noFill/>
        </p:spPr>
        <p:txBody>
          <a:bodyPr wrap="square" rtlCol="0">
            <a:spAutoFit/>
          </a:bodyPr>
          <a:lstStyle/>
          <a:p>
            <a:pPr algn="ctr"/>
            <a:r>
              <a:rPr lang="en-US" sz="4800" dirty="0" smtClean="0">
                <a:solidFill>
                  <a:schemeClr val="bg1"/>
                </a:solidFill>
                <a:latin typeface="Trajan Pro" pitchFamily="18" charset="0"/>
              </a:rPr>
              <a:t>VFW Auxiliary</a:t>
            </a:r>
            <a:endParaRPr lang="en-US" sz="4800" dirty="0">
              <a:solidFill>
                <a:schemeClr val="bg1"/>
              </a:solidFill>
              <a:latin typeface="Trajan Pro" pitchFamily="18" charset="0"/>
            </a:endParaRPr>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1472" y="90085"/>
            <a:ext cx="1508172" cy="1586316"/>
          </a:xfrm>
          <a:prstGeom prst="rect">
            <a:avLst/>
          </a:prstGeom>
        </p:spPr>
      </p:pic>
    </p:spTree>
    <p:extLst>
      <p:ext uri="{BB962C8B-B14F-4D97-AF65-F5344CB8AC3E}">
        <p14:creationId xmlns:p14="http://schemas.microsoft.com/office/powerpoint/2010/main" val="138307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vfwauxiliary.org/"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mzinn-sanchez@ladiesauxvfw.org"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mailto:mzinn-sanchez@ladiesauxvfw.org"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1470025"/>
          </a:xfrm>
        </p:spPr>
        <p:txBody>
          <a:bodyPr/>
          <a:lstStyle/>
          <a:p>
            <a:r>
              <a:rPr lang="en-US" b="1" dirty="0" smtClean="0">
                <a:latin typeface="Myriad Pro" pitchFamily="34" charset="0"/>
              </a:rPr>
              <a:t>Welcome!</a:t>
            </a:r>
            <a:endParaRPr lang="en-US" b="1" dirty="0">
              <a:latin typeface="Myriad Pro"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124200"/>
            <a:ext cx="5486400" cy="2743200"/>
          </a:xfrm>
          <a:prstGeom prst="rect">
            <a:avLst/>
          </a:prstGeom>
        </p:spPr>
      </p:pic>
    </p:spTree>
    <p:extLst>
      <p:ext uri="{BB962C8B-B14F-4D97-AF65-F5344CB8AC3E}">
        <p14:creationId xmlns:p14="http://schemas.microsoft.com/office/powerpoint/2010/main" val="48909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712720"/>
            <a:ext cx="5245986" cy="3383280"/>
          </a:xfrm>
          <a:prstGeom prst="rect">
            <a:avLst/>
          </a:prstGeom>
        </p:spPr>
      </p:pic>
      <p:sp>
        <p:nvSpPr>
          <p:cNvPr id="3" name="TextBox 2"/>
          <p:cNvSpPr txBox="1"/>
          <p:nvPr/>
        </p:nvSpPr>
        <p:spPr>
          <a:xfrm>
            <a:off x="0" y="1524000"/>
            <a:ext cx="9144000" cy="1039708"/>
          </a:xfrm>
          <a:prstGeom prst="rect">
            <a:avLst/>
          </a:prstGeom>
          <a:noFill/>
        </p:spPr>
        <p:txBody>
          <a:bodyPr wrap="square" rtlCol="0">
            <a:spAutoFit/>
          </a:bodyPr>
          <a:lstStyle/>
          <a:p>
            <a:pPr algn="ctr">
              <a:lnSpc>
                <a:spcPct val="114000"/>
              </a:lnSpc>
            </a:pPr>
            <a:r>
              <a:rPr lang="en-US" dirty="0" smtClean="0">
                <a:latin typeface="Myriad Pro" pitchFamily="34" charset="0"/>
              </a:rPr>
              <a:t>You will be taken to this page that instructs you to “Create a Page.” </a:t>
            </a:r>
            <a:br>
              <a:rPr lang="en-US" dirty="0" smtClean="0">
                <a:latin typeface="Myriad Pro" pitchFamily="34" charset="0"/>
              </a:rPr>
            </a:br>
            <a:r>
              <a:rPr lang="en-US" dirty="0" smtClean="0">
                <a:latin typeface="Myriad Pro" pitchFamily="34" charset="0"/>
              </a:rPr>
              <a:t>Click the </a:t>
            </a:r>
            <a:r>
              <a:rPr lang="en-US" b="1" dirty="0" smtClean="0">
                <a:latin typeface="Myriad Pro" pitchFamily="34" charset="0"/>
              </a:rPr>
              <a:t>“Get Started” </a:t>
            </a:r>
            <a:r>
              <a:rPr lang="en-US" dirty="0" smtClean="0">
                <a:latin typeface="Myriad Pro" pitchFamily="34" charset="0"/>
              </a:rPr>
              <a:t>button in the box on the right </a:t>
            </a:r>
          </a:p>
          <a:p>
            <a:pPr algn="ctr">
              <a:lnSpc>
                <a:spcPct val="114000"/>
              </a:lnSpc>
            </a:pPr>
            <a:r>
              <a:rPr lang="en-US" dirty="0" smtClean="0">
                <a:latin typeface="Myriad Pro" pitchFamily="34" charset="0"/>
              </a:rPr>
              <a:t>that says </a:t>
            </a:r>
            <a:r>
              <a:rPr lang="en-US" b="1" dirty="0" smtClean="0">
                <a:latin typeface="Myriad Pro" pitchFamily="34" charset="0"/>
              </a:rPr>
              <a:t>“Community or Public Figure.”</a:t>
            </a:r>
            <a:endParaRPr lang="en-US" b="1" dirty="0">
              <a:latin typeface="Myriad Pro" pitchFamily="34" charset="0"/>
            </a:endParaRPr>
          </a:p>
        </p:txBody>
      </p:sp>
      <p:sp>
        <p:nvSpPr>
          <p:cNvPr id="5" name="Right Arrow 4"/>
          <p:cNvSpPr/>
          <p:nvPr/>
        </p:nvSpPr>
        <p:spPr>
          <a:xfrm rot="12300000">
            <a:off x="5963324" y="5785126"/>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19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743200"/>
            <a:ext cx="5096891" cy="3383280"/>
          </a:xfrm>
          <a:prstGeom prst="rect">
            <a:avLst/>
          </a:prstGeom>
        </p:spPr>
      </p:pic>
      <p:sp>
        <p:nvSpPr>
          <p:cNvPr id="3" name="Rectangle 2"/>
          <p:cNvSpPr/>
          <p:nvPr/>
        </p:nvSpPr>
        <p:spPr>
          <a:xfrm>
            <a:off x="609600" y="1524000"/>
            <a:ext cx="7772400" cy="1039708"/>
          </a:xfrm>
          <a:prstGeom prst="rect">
            <a:avLst/>
          </a:prstGeom>
        </p:spPr>
        <p:txBody>
          <a:bodyPr wrap="square">
            <a:spAutoFit/>
          </a:bodyPr>
          <a:lstStyle/>
          <a:p>
            <a:pPr algn="ctr">
              <a:lnSpc>
                <a:spcPct val="114000"/>
              </a:lnSpc>
            </a:pPr>
            <a:r>
              <a:rPr lang="en-US" dirty="0">
                <a:latin typeface="Myriad Pro" pitchFamily="34" charset="0"/>
              </a:rPr>
              <a:t>You will be asked to </a:t>
            </a:r>
            <a:r>
              <a:rPr lang="en-US" dirty="0" smtClean="0">
                <a:latin typeface="Myriad Pro" pitchFamily="34" charset="0"/>
              </a:rPr>
              <a:t>fill in the name of your organization.</a:t>
            </a:r>
          </a:p>
          <a:p>
            <a:pPr algn="ctr">
              <a:lnSpc>
                <a:spcPct val="114000"/>
              </a:lnSpc>
            </a:pPr>
            <a:r>
              <a:rPr lang="en-US" sz="1700" b="1" dirty="0" smtClean="0">
                <a:latin typeface="Myriad Pro" pitchFamily="34" charset="0"/>
              </a:rPr>
              <a:t>Please use VFW Auxiliary and the number of your post.</a:t>
            </a:r>
            <a:r>
              <a:rPr lang="en-US" sz="1700" b="1" dirty="0" smtClean="0">
                <a:solidFill>
                  <a:srgbClr val="FF0000"/>
                </a:solidFill>
                <a:latin typeface="Myriad Pro" pitchFamily="34" charset="0"/>
              </a:rPr>
              <a:t> </a:t>
            </a:r>
            <a:r>
              <a:rPr lang="en-US" dirty="0" smtClean="0">
                <a:latin typeface="Myriad Pro" pitchFamily="34" charset="0"/>
              </a:rPr>
              <a:t>Ex: VFW Auxiliary 12345</a:t>
            </a:r>
          </a:p>
          <a:p>
            <a:pPr algn="ctr">
              <a:lnSpc>
                <a:spcPct val="114000"/>
              </a:lnSpc>
            </a:pPr>
            <a:r>
              <a:rPr lang="en-US" dirty="0" smtClean="0">
                <a:latin typeface="Myriad Pro" pitchFamily="34" charset="0"/>
              </a:rPr>
              <a:t>For the kind of organization,  type </a:t>
            </a:r>
            <a:r>
              <a:rPr lang="en-US" b="1" dirty="0" smtClean="0">
                <a:latin typeface="Myriad Pro" pitchFamily="34" charset="0"/>
              </a:rPr>
              <a:t>“Community Service.”</a:t>
            </a:r>
          </a:p>
        </p:txBody>
      </p:sp>
      <p:sp>
        <p:nvSpPr>
          <p:cNvPr id="4" name="Right Arrow 3"/>
          <p:cNvSpPr/>
          <p:nvPr/>
        </p:nvSpPr>
        <p:spPr>
          <a:xfrm rot="11051606">
            <a:off x="5952089" y="4230653"/>
            <a:ext cx="750029" cy="259616"/>
          </a:xfrm>
          <a:prstGeom prst="rightArrow">
            <a:avLst>
              <a:gd name="adj1" fmla="val 4133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0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194" y="1425310"/>
            <a:ext cx="5717406" cy="2730919"/>
          </a:xfrm>
          <a:prstGeom prst="rect">
            <a:avLst/>
          </a:prstGeom>
        </p:spPr>
      </p:pic>
      <p:sp>
        <p:nvSpPr>
          <p:cNvPr id="3" name="Rectangle 2"/>
          <p:cNvSpPr/>
          <p:nvPr/>
        </p:nvSpPr>
        <p:spPr>
          <a:xfrm>
            <a:off x="533400" y="1905000"/>
            <a:ext cx="3733800" cy="4585871"/>
          </a:xfrm>
          <a:prstGeom prst="rect">
            <a:avLst/>
          </a:prstGeom>
        </p:spPr>
        <p:txBody>
          <a:bodyPr wrap="square">
            <a:spAutoFit/>
          </a:bodyPr>
          <a:lstStyle/>
          <a:p>
            <a:r>
              <a:rPr lang="en-US" sz="1600" b="1" dirty="0" smtClean="0">
                <a:latin typeface="Myriad Pro" pitchFamily="34" charset="0"/>
              </a:rPr>
              <a:t>Step 1 of 2: Add a Profile Picture</a:t>
            </a:r>
          </a:p>
          <a:p>
            <a:endParaRPr lang="en-US" sz="1600" b="1" dirty="0">
              <a:latin typeface="Myriad Pro" pitchFamily="34" charset="0"/>
            </a:endParaRPr>
          </a:p>
          <a:p>
            <a:pPr marL="285750" indent="-285750">
              <a:buFont typeface="Arial" panose="020B0604020202020204" pitchFamily="34" charset="0"/>
              <a:buChar char="•"/>
            </a:pPr>
            <a:r>
              <a:rPr lang="en-US" sz="1600" b="1" dirty="0" smtClean="0">
                <a:latin typeface="Myriad Pro" pitchFamily="34" charset="0"/>
              </a:rPr>
              <a:t>Select the “Upload a Profile Picture” button to upload a photo.</a:t>
            </a:r>
          </a:p>
          <a:p>
            <a:endParaRPr lang="en-US" sz="1600" dirty="0" smtClean="0">
              <a:latin typeface="Myriad Pro" pitchFamily="34" charset="0"/>
            </a:endParaRPr>
          </a:p>
          <a:p>
            <a:r>
              <a:rPr lang="en-US" sz="1600" u="sng" dirty="0" smtClean="0">
                <a:latin typeface="Myriad Pro" pitchFamily="34" charset="0"/>
              </a:rPr>
              <a:t>Tips:</a:t>
            </a:r>
          </a:p>
          <a:p>
            <a:pPr marL="285750" indent="-285750">
              <a:buFont typeface="Arial" panose="020B0604020202020204" pitchFamily="34" charset="0"/>
              <a:buChar char="•"/>
            </a:pPr>
            <a:r>
              <a:rPr lang="en-US" sz="1600" dirty="0" smtClean="0">
                <a:latin typeface="Myriad Pro" pitchFamily="34" charset="0"/>
              </a:rPr>
              <a:t>Your Auxiliary’s Profile </a:t>
            </a:r>
            <a:r>
              <a:rPr lang="en-US" sz="1600" dirty="0">
                <a:latin typeface="Myriad Pro" pitchFamily="34" charset="0"/>
              </a:rPr>
              <a:t>P</a:t>
            </a:r>
            <a:r>
              <a:rPr lang="en-US" sz="1600" dirty="0" smtClean="0">
                <a:latin typeface="Myriad Pro" pitchFamily="34" charset="0"/>
              </a:rPr>
              <a:t>icture should be a square image/shape.</a:t>
            </a:r>
          </a:p>
          <a:p>
            <a:pPr marL="285750" indent="-285750">
              <a:buFont typeface="Arial" panose="020B0604020202020204" pitchFamily="34" charset="0"/>
              <a:buChar char="•"/>
            </a:pPr>
            <a:endParaRPr lang="en-US" sz="800" dirty="0" smtClean="0">
              <a:latin typeface="Myriad Pro" pitchFamily="34" charset="0"/>
            </a:endParaRPr>
          </a:p>
          <a:p>
            <a:pPr marL="285750" indent="-285750">
              <a:buFont typeface="Arial" panose="020B0604020202020204" pitchFamily="34" charset="0"/>
              <a:buChar char="•"/>
            </a:pPr>
            <a:r>
              <a:rPr lang="en-US" sz="1600" dirty="0">
                <a:latin typeface="Myriad Pro" pitchFamily="34" charset="0"/>
              </a:rPr>
              <a:t>Do not use your Auxiliary President’s photo for the Profile </a:t>
            </a:r>
            <a:r>
              <a:rPr lang="en-US" sz="1600" dirty="0" smtClean="0">
                <a:latin typeface="Myriad Pro" pitchFamily="34" charset="0"/>
              </a:rPr>
              <a:t>Picture.</a:t>
            </a:r>
          </a:p>
          <a:p>
            <a:endParaRPr lang="en-US" sz="800" dirty="0">
              <a:latin typeface="Myriad Pro" pitchFamily="34" charset="0"/>
            </a:endParaRPr>
          </a:p>
          <a:p>
            <a:pPr marL="285750" indent="-285750">
              <a:buFont typeface="Arial" panose="020B0604020202020204" pitchFamily="34" charset="0"/>
              <a:buChar char="•"/>
            </a:pPr>
            <a:r>
              <a:rPr lang="en-US" sz="1600" dirty="0" smtClean="0">
                <a:latin typeface="Myriad Pro" pitchFamily="34" charset="0"/>
              </a:rPr>
              <a:t>Suggestions: VFW Auxiliary Emblem, American Flag, Eagle, etc. </a:t>
            </a:r>
            <a:br>
              <a:rPr lang="en-US" sz="1600" dirty="0" smtClean="0">
                <a:latin typeface="Myriad Pro" pitchFamily="34" charset="0"/>
              </a:rPr>
            </a:br>
            <a:r>
              <a:rPr lang="en-US" sz="1600" i="1" dirty="0" smtClean="0">
                <a:latin typeface="Myriad Pro" pitchFamily="34" charset="0"/>
              </a:rPr>
              <a:t>The </a:t>
            </a:r>
            <a:r>
              <a:rPr lang="en-US" sz="1600" i="1" dirty="0">
                <a:latin typeface="Myriad Pro" pitchFamily="34" charset="0"/>
              </a:rPr>
              <a:t>VFW Auxiliary Emblem is available in </a:t>
            </a:r>
            <a:r>
              <a:rPr lang="en-US" sz="1600" i="1" dirty="0" smtClean="0">
                <a:latin typeface="Myriad Pro" pitchFamily="34" charset="0"/>
              </a:rPr>
              <a:t>the Emblem Branding </a:t>
            </a:r>
            <a:r>
              <a:rPr lang="en-US" sz="1600" i="1" dirty="0">
                <a:latin typeface="Myriad Pro" pitchFamily="34" charset="0"/>
              </a:rPr>
              <a:t>Center behind Member Login.</a:t>
            </a:r>
          </a:p>
          <a:p>
            <a:pPr marL="285750" indent="-285750">
              <a:buFont typeface="Arial" panose="020B0604020202020204" pitchFamily="34" charset="0"/>
              <a:buChar char="•"/>
            </a:pPr>
            <a:endParaRPr lang="en-US" sz="1400" dirty="0" smtClean="0">
              <a:latin typeface="Myriad Pro" pitchFamily="34" charset="0"/>
            </a:endParaRPr>
          </a:p>
          <a:p>
            <a:endParaRPr lang="en-US" sz="1400" dirty="0">
              <a:latin typeface="Myriad Pro" pitchFamily="34" charset="0"/>
            </a:endParaRPr>
          </a:p>
        </p:txBody>
      </p:sp>
      <p:sp>
        <p:nvSpPr>
          <p:cNvPr id="5" name="Right Arrow 4"/>
          <p:cNvSpPr/>
          <p:nvPr/>
        </p:nvSpPr>
        <p:spPr>
          <a:xfrm rot="12300000">
            <a:off x="7182524" y="3880126"/>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286" y="1425310"/>
            <a:ext cx="5715222" cy="2730919"/>
          </a:xfrm>
          <a:prstGeom prst="rect">
            <a:avLst/>
          </a:prstGeom>
        </p:spPr>
      </p:pic>
      <p:sp>
        <p:nvSpPr>
          <p:cNvPr id="3" name="Rectangle 2"/>
          <p:cNvSpPr/>
          <p:nvPr/>
        </p:nvSpPr>
        <p:spPr>
          <a:xfrm>
            <a:off x="533400" y="1905000"/>
            <a:ext cx="3581400" cy="4216539"/>
          </a:xfrm>
          <a:prstGeom prst="rect">
            <a:avLst/>
          </a:prstGeom>
        </p:spPr>
        <p:txBody>
          <a:bodyPr wrap="square">
            <a:spAutoFit/>
          </a:bodyPr>
          <a:lstStyle/>
          <a:p>
            <a:r>
              <a:rPr lang="en-US" sz="1600" b="1" dirty="0" smtClean="0">
                <a:latin typeface="Myriad Pro" pitchFamily="34" charset="0"/>
              </a:rPr>
              <a:t>Step 2 of 2: Add a Cover Photo</a:t>
            </a:r>
          </a:p>
          <a:p>
            <a:endParaRPr lang="en-US" sz="1600" b="1" dirty="0">
              <a:latin typeface="Myriad Pro" pitchFamily="34" charset="0"/>
            </a:endParaRPr>
          </a:p>
          <a:p>
            <a:pPr marL="285750" indent="-285750">
              <a:buFont typeface="Arial" panose="020B0604020202020204" pitchFamily="34" charset="0"/>
              <a:buChar char="•"/>
            </a:pPr>
            <a:r>
              <a:rPr lang="en-US" sz="1600" b="1" dirty="0" smtClean="0">
                <a:latin typeface="Myriad Pro" pitchFamily="34" charset="0"/>
              </a:rPr>
              <a:t>Select the “Upload a Cover Photo” </a:t>
            </a:r>
            <a:br>
              <a:rPr lang="en-US" sz="1600" b="1" dirty="0" smtClean="0">
                <a:latin typeface="Myriad Pro" pitchFamily="34" charset="0"/>
              </a:rPr>
            </a:br>
            <a:r>
              <a:rPr lang="en-US" sz="1600" b="1" dirty="0" smtClean="0">
                <a:latin typeface="Myriad Pro" pitchFamily="34" charset="0"/>
              </a:rPr>
              <a:t>button to upload a photo.</a:t>
            </a:r>
          </a:p>
          <a:p>
            <a:endParaRPr lang="en-US" sz="1600" dirty="0" smtClean="0">
              <a:latin typeface="Myriad Pro" pitchFamily="34" charset="0"/>
            </a:endParaRPr>
          </a:p>
          <a:p>
            <a:r>
              <a:rPr lang="en-US" sz="1600" u="sng" dirty="0" smtClean="0">
                <a:latin typeface="Myriad Pro" pitchFamily="34" charset="0"/>
              </a:rPr>
              <a:t>Tips:</a:t>
            </a:r>
          </a:p>
          <a:p>
            <a:pPr marL="285750" indent="-285750">
              <a:buFont typeface="Arial" panose="020B0604020202020204" pitchFamily="34" charset="0"/>
              <a:buChar char="•"/>
            </a:pPr>
            <a:r>
              <a:rPr lang="en-US" sz="1600" dirty="0">
                <a:latin typeface="Myriad Pro" pitchFamily="34" charset="0"/>
              </a:rPr>
              <a:t>A Cover Photo is a large, horizontal photo that graphically represents your </a:t>
            </a:r>
            <a:r>
              <a:rPr lang="en-US" sz="1600" dirty="0" smtClean="0">
                <a:latin typeface="Myriad Pro" pitchFamily="34" charset="0"/>
              </a:rPr>
              <a:t>Auxiliary</a:t>
            </a:r>
          </a:p>
          <a:p>
            <a:endParaRPr lang="en-US" sz="800" dirty="0">
              <a:latin typeface="Myriad Pro" pitchFamily="34" charset="0"/>
            </a:endParaRPr>
          </a:p>
          <a:p>
            <a:pPr marL="285750" indent="-285750">
              <a:buFont typeface="Arial" panose="020B0604020202020204" pitchFamily="34" charset="0"/>
              <a:buChar char="•"/>
            </a:pPr>
            <a:r>
              <a:rPr lang="en-US" sz="1600" dirty="0" smtClean="0">
                <a:latin typeface="Myriad Pro" pitchFamily="34" charset="0"/>
              </a:rPr>
              <a:t>Suggestions </a:t>
            </a:r>
            <a:r>
              <a:rPr lang="en-US" sz="1600" dirty="0">
                <a:latin typeface="Myriad Pro" pitchFamily="34" charset="0"/>
              </a:rPr>
              <a:t>– Flags, Eagles, </a:t>
            </a:r>
            <a:r>
              <a:rPr lang="en-US" sz="1600" dirty="0" smtClean="0">
                <a:latin typeface="Myriad Pro" pitchFamily="34" charset="0"/>
              </a:rPr>
              <a:t>photos </a:t>
            </a:r>
            <a:r>
              <a:rPr lang="en-US" sz="1600" dirty="0">
                <a:latin typeface="Myriad Pro" pitchFamily="34" charset="0"/>
              </a:rPr>
              <a:t>of your Auxiliary </a:t>
            </a:r>
            <a:r>
              <a:rPr lang="en-US" sz="1600" dirty="0" smtClean="0">
                <a:latin typeface="Myriad Pro" pitchFamily="34" charset="0"/>
              </a:rPr>
              <a:t>volunteering, etc</a:t>
            </a:r>
            <a:r>
              <a:rPr lang="en-US" sz="1600" dirty="0">
                <a:latin typeface="Myriad Pro" pitchFamily="34" charset="0"/>
              </a:rPr>
              <a:t>.</a:t>
            </a:r>
            <a:r>
              <a:rPr lang="en-US" sz="1600" dirty="0" smtClean="0">
                <a:latin typeface="Myriad Pro" pitchFamily="34" charset="0"/>
              </a:rPr>
              <a:t> </a:t>
            </a:r>
            <a:r>
              <a:rPr lang="en-US" sz="1600" i="1" dirty="0" smtClean="0">
                <a:latin typeface="Myriad Pro" pitchFamily="34" charset="0"/>
              </a:rPr>
              <a:t>Download cover photos from the </a:t>
            </a:r>
            <a:br>
              <a:rPr lang="en-US" sz="1600" i="1" dirty="0" smtClean="0">
                <a:latin typeface="Myriad Pro" pitchFamily="34" charset="0"/>
              </a:rPr>
            </a:br>
            <a:r>
              <a:rPr lang="en-US" sz="1600" i="1" dirty="0" smtClean="0">
                <a:latin typeface="Myriad Pro" pitchFamily="34" charset="0"/>
              </a:rPr>
              <a:t>The </a:t>
            </a:r>
            <a:r>
              <a:rPr lang="en-US" sz="1600" i="1" dirty="0">
                <a:latin typeface="Myriad Pro" pitchFamily="34" charset="0"/>
              </a:rPr>
              <a:t>VFW Auxiliary </a:t>
            </a:r>
            <a:r>
              <a:rPr lang="en-US" sz="1600" i="1" dirty="0" smtClean="0">
                <a:latin typeface="Myriad Pro" pitchFamily="34" charset="0"/>
              </a:rPr>
              <a:t>Emblem Branding </a:t>
            </a:r>
            <a:r>
              <a:rPr lang="en-US" sz="1600" i="1" dirty="0">
                <a:latin typeface="Myriad Pro" pitchFamily="34" charset="0"/>
              </a:rPr>
              <a:t>Center behind Member Login.</a:t>
            </a:r>
          </a:p>
          <a:p>
            <a:pPr marL="285750" indent="-285750">
              <a:buFont typeface="Arial" panose="020B0604020202020204" pitchFamily="34" charset="0"/>
              <a:buChar char="•"/>
            </a:pPr>
            <a:endParaRPr lang="en-US" sz="1400" dirty="0" smtClean="0">
              <a:latin typeface="Myriad Pro" pitchFamily="34" charset="0"/>
            </a:endParaRPr>
          </a:p>
          <a:p>
            <a:endParaRPr lang="en-US" sz="1400" dirty="0">
              <a:latin typeface="Myriad Pro" pitchFamily="34" charset="0"/>
            </a:endParaRPr>
          </a:p>
        </p:txBody>
      </p:sp>
      <p:sp>
        <p:nvSpPr>
          <p:cNvPr id="5" name="Right Arrow 4"/>
          <p:cNvSpPr/>
          <p:nvPr/>
        </p:nvSpPr>
        <p:spPr>
          <a:xfrm rot="12300000">
            <a:off x="7078847" y="3803926"/>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30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519"/>
          <a:stretch/>
        </p:blipFill>
        <p:spPr>
          <a:xfrm>
            <a:off x="3581400" y="1066800"/>
            <a:ext cx="4783206" cy="5120640"/>
          </a:xfrm>
          <a:prstGeom prst="rect">
            <a:avLst/>
          </a:prstGeom>
        </p:spPr>
      </p:pic>
      <p:sp>
        <p:nvSpPr>
          <p:cNvPr id="7" name="TextBox 6"/>
          <p:cNvSpPr txBox="1"/>
          <p:nvPr/>
        </p:nvSpPr>
        <p:spPr>
          <a:xfrm>
            <a:off x="609600" y="1828800"/>
            <a:ext cx="2971800" cy="3785652"/>
          </a:xfrm>
          <a:prstGeom prst="rect">
            <a:avLst/>
          </a:prstGeom>
          <a:noFill/>
        </p:spPr>
        <p:txBody>
          <a:bodyPr wrap="square" rtlCol="0">
            <a:spAutoFit/>
          </a:bodyPr>
          <a:lstStyle/>
          <a:p>
            <a:r>
              <a:rPr lang="en-US" sz="1600" spc="-50" dirty="0" smtClean="0">
                <a:latin typeface="Myriad Pro" pitchFamily="34" charset="0"/>
              </a:rPr>
              <a:t>Once you have uploaded a Profile Picture and a Cover Photo, you will be taken to your  Auxiliary’s NEW Facebook page!</a:t>
            </a:r>
          </a:p>
          <a:p>
            <a:endParaRPr lang="en-US" sz="1600" spc="-50" dirty="0">
              <a:latin typeface="Myriad Pro" pitchFamily="34" charset="0"/>
            </a:endParaRPr>
          </a:p>
          <a:p>
            <a:r>
              <a:rPr lang="en-US" sz="1600" dirty="0">
                <a:latin typeface="Myriad Pro" pitchFamily="34" charset="0"/>
              </a:rPr>
              <a:t>Your </a:t>
            </a:r>
            <a:r>
              <a:rPr lang="en-US" sz="1600" b="1" dirty="0">
                <a:latin typeface="Myriad Pro" pitchFamily="34" charset="0"/>
              </a:rPr>
              <a:t>Auxiliary </a:t>
            </a:r>
            <a:r>
              <a:rPr lang="en-US" sz="1600" b="1" dirty="0" smtClean="0">
                <a:latin typeface="Myriad Pro" pitchFamily="34" charset="0"/>
              </a:rPr>
              <a:t>Page </a:t>
            </a:r>
            <a:r>
              <a:rPr lang="en-US" sz="1600" dirty="0">
                <a:latin typeface="Myriad Pro" pitchFamily="34" charset="0"/>
              </a:rPr>
              <a:t>will look similar to this once you’ve added </a:t>
            </a:r>
            <a:r>
              <a:rPr lang="en-US" sz="1600" dirty="0" smtClean="0">
                <a:latin typeface="Myriad Pro" pitchFamily="34" charset="0"/>
              </a:rPr>
              <a:t>a </a:t>
            </a:r>
            <a:r>
              <a:rPr lang="en-US" sz="1600" b="1" dirty="0" smtClean="0">
                <a:latin typeface="Myriad Pro" pitchFamily="34" charset="0"/>
              </a:rPr>
              <a:t>Profile </a:t>
            </a:r>
            <a:r>
              <a:rPr lang="en-US" sz="1600" b="1" dirty="0">
                <a:latin typeface="Myriad Pro" pitchFamily="34" charset="0"/>
              </a:rPr>
              <a:t>Picture </a:t>
            </a:r>
            <a:r>
              <a:rPr lang="en-US" sz="1600" dirty="0">
                <a:latin typeface="Myriad Pro" pitchFamily="34" charset="0"/>
              </a:rPr>
              <a:t>and </a:t>
            </a:r>
            <a:r>
              <a:rPr lang="en-US" sz="1600" b="1" dirty="0">
                <a:latin typeface="Myriad Pro" pitchFamily="34" charset="0"/>
              </a:rPr>
              <a:t>Cover Photo</a:t>
            </a:r>
            <a:r>
              <a:rPr lang="en-US" sz="1600" b="1" dirty="0" smtClean="0">
                <a:latin typeface="Myriad Pro" pitchFamily="34" charset="0"/>
              </a:rPr>
              <a:t>.</a:t>
            </a:r>
            <a:endParaRPr lang="en-US" sz="1600" spc="-50" dirty="0" smtClean="0">
              <a:latin typeface="Myriad Pro" pitchFamily="34" charset="0"/>
            </a:endParaRPr>
          </a:p>
          <a:p>
            <a:endParaRPr lang="en-US" sz="1600" spc="-50" dirty="0">
              <a:latin typeface="Myriad Pro" pitchFamily="34" charset="0"/>
            </a:endParaRPr>
          </a:p>
          <a:p>
            <a:r>
              <a:rPr lang="en-US" sz="1600" spc="-50" dirty="0" smtClean="0">
                <a:latin typeface="Myriad Pro" pitchFamily="34" charset="0"/>
              </a:rPr>
              <a:t>There are so many things you can add and/or update. What should you do? </a:t>
            </a:r>
            <a:endParaRPr lang="en-US" sz="1600" spc="-50" dirty="0">
              <a:latin typeface="Myriad Pro" pitchFamily="34" charset="0"/>
            </a:endParaRPr>
          </a:p>
          <a:p>
            <a:pPr marL="285750" indent="-285750">
              <a:buFont typeface="Arial" panose="020B0604020202020204" pitchFamily="34" charset="0"/>
              <a:buChar char="•"/>
            </a:pPr>
            <a:r>
              <a:rPr lang="en-US" sz="1600" b="1" spc="-50" dirty="0" smtClean="0">
                <a:latin typeface="Myriad Pro" pitchFamily="34" charset="0"/>
              </a:rPr>
              <a:t>Start by Creating a Username and Add a Short Description</a:t>
            </a:r>
            <a:endParaRPr lang="en-US" sz="1600" b="1" spc="-50" dirty="0">
              <a:latin typeface="Myriad Pro" pitchFamily="34" charset="0"/>
            </a:endParaRPr>
          </a:p>
        </p:txBody>
      </p:sp>
      <p:sp>
        <p:nvSpPr>
          <p:cNvPr id="4" name="Right Arrow 3"/>
          <p:cNvSpPr/>
          <p:nvPr/>
        </p:nvSpPr>
        <p:spPr>
          <a:xfrm rot="19566348">
            <a:off x="3766668" y="4073271"/>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066800"/>
            <a:ext cx="4422532" cy="5212080"/>
          </a:xfrm>
          <a:prstGeom prst="rect">
            <a:avLst/>
          </a:prstGeom>
        </p:spPr>
      </p:pic>
      <p:sp>
        <p:nvSpPr>
          <p:cNvPr id="7" name="TextBox 6"/>
          <p:cNvSpPr txBox="1"/>
          <p:nvPr/>
        </p:nvSpPr>
        <p:spPr>
          <a:xfrm>
            <a:off x="609600" y="1828800"/>
            <a:ext cx="3276600" cy="3785652"/>
          </a:xfrm>
          <a:prstGeom prst="rect">
            <a:avLst/>
          </a:prstGeom>
          <a:noFill/>
        </p:spPr>
        <p:txBody>
          <a:bodyPr wrap="square" rtlCol="0">
            <a:spAutoFit/>
          </a:bodyPr>
          <a:lstStyle/>
          <a:p>
            <a:r>
              <a:rPr lang="en-US" sz="1600" b="1" spc="-50" dirty="0" smtClean="0">
                <a:latin typeface="Myriad Pro" pitchFamily="34" charset="0"/>
              </a:rPr>
              <a:t>Create Page Username</a:t>
            </a:r>
          </a:p>
          <a:p>
            <a:endParaRPr lang="en-US" sz="1600" spc="-50" dirty="0">
              <a:latin typeface="Myriad Pro" pitchFamily="34" charset="0"/>
            </a:endParaRPr>
          </a:p>
          <a:p>
            <a:r>
              <a:rPr lang="en-US" sz="1600" spc="-50" dirty="0" smtClean="0">
                <a:latin typeface="Myriad Pro" pitchFamily="34" charset="0"/>
              </a:rPr>
              <a:t>What is a Page Username?</a:t>
            </a:r>
          </a:p>
          <a:p>
            <a:pPr marL="285750" indent="-285750">
              <a:buFont typeface="Arial" panose="020B0604020202020204" pitchFamily="34" charset="0"/>
              <a:buChar char="•"/>
            </a:pPr>
            <a:r>
              <a:rPr lang="en-US" sz="1600" spc="-50" dirty="0" smtClean="0">
                <a:latin typeface="Myriad Pro" pitchFamily="34" charset="0"/>
              </a:rPr>
              <a:t>Your Page Username is the  website address for your Auxiliary Facebook Page.</a:t>
            </a:r>
            <a:br>
              <a:rPr lang="en-US" sz="1600" spc="-50" dirty="0" smtClean="0">
                <a:latin typeface="Myriad Pro" pitchFamily="34" charset="0"/>
              </a:rPr>
            </a:br>
            <a:endParaRPr lang="en-US" sz="800" spc="-50" dirty="0" smtClean="0">
              <a:latin typeface="Myriad Pro" pitchFamily="34" charset="0"/>
            </a:endParaRPr>
          </a:p>
          <a:p>
            <a:pPr marL="285750" indent="-285750">
              <a:buFont typeface="Arial" panose="020B0604020202020204" pitchFamily="34" charset="0"/>
              <a:buChar char="•"/>
            </a:pPr>
            <a:r>
              <a:rPr lang="en-US" sz="1600" spc="-50" dirty="0" smtClean="0">
                <a:latin typeface="Myriad Pro" pitchFamily="34" charset="0"/>
              </a:rPr>
              <a:t>It’s a way for people to find your Auxiliary Page on Facebook</a:t>
            </a:r>
            <a:br>
              <a:rPr lang="en-US" sz="1600" spc="-50" dirty="0" smtClean="0">
                <a:latin typeface="Myriad Pro" pitchFamily="34" charset="0"/>
              </a:rPr>
            </a:br>
            <a:endParaRPr lang="en-US" sz="800" spc="-50" dirty="0" smtClean="0">
              <a:latin typeface="Myriad Pro" pitchFamily="34" charset="0"/>
            </a:endParaRPr>
          </a:p>
          <a:p>
            <a:pPr marL="285750" indent="-285750">
              <a:buFont typeface="Arial" panose="020B0604020202020204" pitchFamily="34" charset="0"/>
              <a:buChar char="•"/>
            </a:pPr>
            <a:r>
              <a:rPr lang="en-US" sz="1600" spc="-50" dirty="0" smtClean="0">
                <a:latin typeface="Myriad Pro" pitchFamily="34" charset="0"/>
              </a:rPr>
              <a:t>It allows your Auxiliary to be “tagged” by other Pages and people by typing @VFWAuxiliary12345 </a:t>
            </a:r>
            <a:br>
              <a:rPr lang="en-US" sz="1600" spc="-50" dirty="0" smtClean="0">
                <a:latin typeface="Myriad Pro" pitchFamily="34" charset="0"/>
              </a:rPr>
            </a:br>
            <a:r>
              <a:rPr lang="en-US" sz="1600" spc="-50" dirty="0" smtClean="0">
                <a:latin typeface="Myriad Pro" pitchFamily="34" charset="0"/>
              </a:rPr>
              <a:t>(or whatever your Auxiliary number is).</a:t>
            </a:r>
          </a:p>
        </p:txBody>
      </p:sp>
    </p:spTree>
    <p:extLst>
      <p:ext uri="{BB962C8B-B14F-4D97-AF65-F5344CB8AC3E}">
        <p14:creationId xmlns:p14="http://schemas.microsoft.com/office/powerpoint/2010/main" val="3943161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828800"/>
            <a:ext cx="3200400" cy="2800767"/>
          </a:xfrm>
          <a:prstGeom prst="rect">
            <a:avLst/>
          </a:prstGeom>
          <a:noFill/>
        </p:spPr>
        <p:txBody>
          <a:bodyPr wrap="square" rtlCol="0">
            <a:spAutoFit/>
          </a:bodyPr>
          <a:lstStyle/>
          <a:p>
            <a:r>
              <a:rPr lang="en-US" sz="1600" b="1" spc="-50" dirty="0" smtClean="0">
                <a:latin typeface="Myriad Pro" pitchFamily="34" charset="0"/>
              </a:rPr>
              <a:t>Create Page Username</a:t>
            </a:r>
          </a:p>
          <a:p>
            <a:endParaRPr lang="en-US" sz="1600" spc="-50" dirty="0" smtClean="0">
              <a:latin typeface="Myriad Pro" pitchFamily="34" charset="0"/>
            </a:endParaRPr>
          </a:p>
          <a:p>
            <a:r>
              <a:rPr lang="en-US" sz="1600" b="1" spc="-50" dirty="0" smtClean="0">
                <a:latin typeface="Myriad Pro" pitchFamily="34" charset="0"/>
              </a:rPr>
              <a:t>For your Auxiliary’s Username, </a:t>
            </a:r>
            <a:r>
              <a:rPr lang="en-US" sz="1600" b="1" dirty="0">
                <a:latin typeface="Myriad Pro" pitchFamily="34" charset="0"/>
              </a:rPr>
              <a:t>p</a:t>
            </a:r>
            <a:r>
              <a:rPr lang="en-US" sz="1600" b="1" dirty="0" smtClean="0">
                <a:latin typeface="Myriad Pro" pitchFamily="34" charset="0"/>
              </a:rPr>
              <a:t>lease </a:t>
            </a:r>
            <a:r>
              <a:rPr lang="en-US" sz="1600" b="1" dirty="0">
                <a:latin typeface="Myriad Pro" pitchFamily="34" charset="0"/>
              </a:rPr>
              <a:t>use VFW Auxiliary and the number of your post. </a:t>
            </a:r>
            <a:r>
              <a:rPr lang="en-US" sz="1600" dirty="0" smtClean="0">
                <a:latin typeface="Myriad Pro" pitchFamily="34" charset="0"/>
              </a:rPr>
              <a:t/>
            </a:r>
            <a:br>
              <a:rPr lang="en-US" sz="1600" dirty="0" smtClean="0">
                <a:latin typeface="Myriad Pro" pitchFamily="34" charset="0"/>
              </a:rPr>
            </a:br>
            <a:r>
              <a:rPr lang="en-US" sz="1600" dirty="0" smtClean="0">
                <a:latin typeface="Myriad Pro" pitchFamily="34" charset="0"/>
              </a:rPr>
              <a:t>Ex</a:t>
            </a:r>
            <a:r>
              <a:rPr lang="en-US" sz="1600" dirty="0">
                <a:latin typeface="Myriad Pro" pitchFamily="34" charset="0"/>
              </a:rPr>
              <a:t>: VFW Auxiliary 12345</a:t>
            </a:r>
          </a:p>
          <a:p>
            <a:endParaRPr lang="en-US" sz="1600" spc="-50" dirty="0" smtClean="0">
              <a:latin typeface="Myriad Pro" pitchFamily="34" charset="0"/>
            </a:endParaRPr>
          </a:p>
          <a:p>
            <a:r>
              <a:rPr lang="en-US" sz="1600" spc="-50" dirty="0" smtClean="0">
                <a:latin typeface="Myriad Pro" pitchFamily="34" charset="0"/>
              </a:rPr>
              <a:t>Once the Username has been entered, (VFWAuxiliary12345 - your Auxiliary number in place of the 12345), click the </a:t>
            </a:r>
            <a:r>
              <a:rPr lang="en-US" sz="1600" b="1" spc="-50" dirty="0" smtClean="0">
                <a:latin typeface="Myriad Pro" pitchFamily="34" charset="0"/>
              </a:rPr>
              <a:t>“Create Username” </a:t>
            </a:r>
            <a:r>
              <a:rPr lang="en-US" sz="1600" spc="-50" dirty="0" smtClean="0">
                <a:latin typeface="Myriad Pro" pitchFamily="34" charset="0"/>
              </a:rPr>
              <a:t>button.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9468" y="1178280"/>
            <a:ext cx="4422532" cy="4989119"/>
          </a:xfrm>
          <a:prstGeom prst="rect">
            <a:avLst/>
          </a:prstGeom>
        </p:spPr>
      </p:pic>
      <p:sp>
        <p:nvSpPr>
          <p:cNvPr id="5" name="Right Arrow 4"/>
          <p:cNvSpPr/>
          <p:nvPr/>
        </p:nvSpPr>
        <p:spPr>
          <a:xfrm rot="12300000">
            <a:off x="7155047" y="3937458"/>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10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244" y="1182558"/>
            <a:ext cx="4422532" cy="4980563"/>
          </a:xfrm>
          <a:prstGeom prst="rect">
            <a:avLst/>
          </a:prstGeom>
        </p:spPr>
      </p:pic>
      <p:sp>
        <p:nvSpPr>
          <p:cNvPr id="7" name="TextBox 6"/>
          <p:cNvSpPr txBox="1"/>
          <p:nvPr/>
        </p:nvSpPr>
        <p:spPr>
          <a:xfrm>
            <a:off x="609600" y="1828800"/>
            <a:ext cx="2819400" cy="830997"/>
          </a:xfrm>
          <a:prstGeom prst="rect">
            <a:avLst/>
          </a:prstGeom>
          <a:noFill/>
        </p:spPr>
        <p:txBody>
          <a:bodyPr wrap="square" rtlCol="0">
            <a:spAutoFit/>
          </a:bodyPr>
          <a:lstStyle/>
          <a:p>
            <a:r>
              <a:rPr lang="en-US" sz="1600" spc="-50" dirty="0" smtClean="0">
                <a:latin typeface="Myriad Pro" pitchFamily="34" charset="0"/>
              </a:rPr>
              <a:t>You will be taken to this screen. </a:t>
            </a:r>
          </a:p>
          <a:p>
            <a:endParaRPr lang="en-US" sz="1600" spc="-50" dirty="0">
              <a:latin typeface="Myriad Pro" pitchFamily="34" charset="0"/>
            </a:endParaRPr>
          </a:p>
          <a:p>
            <a:r>
              <a:rPr lang="en-US" sz="1600" spc="-50" dirty="0" smtClean="0">
                <a:latin typeface="Myriad Pro" pitchFamily="34" charset="0"/>
              </a:rPr>
              <a:t>Click the </a:t>
            </a:r>
            <a:r>
              <a:rPr lang="en-US" sz="1600" b="1" spc="-50" dirty="0" smtClean="0">
                <a:latin typeface="Myriad Pro" pitchFamily="34" charset="0"/>
              </a:rPr>
              <a:t>“OK” </a:t>
            </a:r>
            <a:r>
              <a:rPr lang="en-US" sz="1600" spc="-50" dirty="0" smtClean="0">
                <a:latin typeface="Myriad Pro" pitchFamily="34" charset="0"/>
              </a:rPr>
              <a:t>button.</a:t>
            </a:r>
            <a:endParaRPr lang="en-US" sz="1600" spc="-50" dirty="0">
              <a:latin typeface="Myriad Pro" pitchFamily="34" charset="0"/>
            </a:endParaRPr>
          </a:p>
        </p:txBody>
      </p:sp>
      <p:sp>
        <p:nvSpPr>
          <p:cNvPr id="4" name="Right Arrow 3"/>
          <p:cNvSpPr/>
          <p:nvPr/>
        </p:nvSpPr>
        <p:spPr>
          <a:xfrm rot="12300000">
            <a:off x="6760307" y="3499126"/>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632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188" y="1182558"/>
            <a:ext cx="4367812" cy="4980563"/>
          </a:xfrm>
          <a:prstGeom prst="rect">
            <a:avLst/>
          </a:prstGeom>
        </p:spPr>
      </p:pic>
      <p:sp>
        <p:nvSpPr>
          <p:cNvPr id="4" name="TextBox 3"/>
          <p:cNvSpPr txBox="1"/>
          <p:nvPr/>
        </p:nvSpPr>
        <p:spPr>
          <a:xfrm>
            <a:off x="609600" y="1828800"/>
            <a:ext cx="3146004" cy="4647426"/>
          </a:xfrm>
          <a:prstGeom prst="rect">
            <a:avLst/>
          </a:prstGeom>
          <a:noFill/>
        </p:spPr>
        <p:txBody>
          <a:bodyPr wrap="square" rtlCol="0">
            <a:spAutoFit/>
          </a:bodyPr>
          <a:lstStyle/>
          <a:p>
            <a:r>
              <a:rPr lang="en-US" sz="1600" b="1" spc="-50" dirty="0" smtClean="0">
                <a:latin typeface="Myriad Pro" pitchFamily="34" charset="0"/>
              </a:rPr>
              <a:t>Add a Short Description</a:t>
            </a:r>
          </a:p>
          <a:p>
            <a:endParaRPr lang="en-US" sz="1600" spc="-50" dirty="0">
              <a:latin typeface="Myriad Pro" pitchFamily="34" charset="0"/>
            </a:endParaRPr>
          </a:p>
          <a:p>
            <a:r>
              <a:rPr lang="en-US" sz="1600" spc="-50" dirty="0" smtClean="0">
                <a:latin typeface="Myriad Pro" pitchFamily="34" charset="0"/>
              </a:rPr>
              <a:t>What is a Short Description?</a:t>
            </a:r>
          </a:p>
          <a:p>
            <a:pPr marL="285750" indent="-285750">
              <a:buFont typeface="Arial" panose="020B0604020202020204" pitchFamily="34" charset="0"/>
              <a:buChar char="•"/>
            </a:pPr>
            <a:r>
              <a:rPr lang="en-US" sz="1600" dirty="0" smtClean="0">
                <a:latin typeface="Myriad Pro" pitchFamily="34" charset="0"/>
              </a:rPr>
              <a:t>It’s the </a:t>
            </a:r>
            <a:r>
              <a:rPr lang="en-US" sz="1600" dirty="0">
                <a:latin typeface="Myriad Pro" pitchFamily="34" charset="0"/>
              </a:rPr>
              <a:t>brief introduction to </a:t>
            </a:r>
            <a:r>
              <a:rPr lang="en-US" sz="1600" dirty="0" smtClean="0">
                <a:latin typeface="Myriad Pro" pitchFamily="34" charset="0"/>
              </a:rPr>
              <a:t>your business or organization </a:t>
            </a:r>
            <a:r>
              <a:rPr lang="en-US" sz="1600" dirty="0">
                <a:latin typeface="Myriad Pro" pitchFamily="34" charset="0"/>
              </a:rPr>
              <a:t>that shows up on the "About" section of your </a:t>
            </a:r>
            <a:r>
              <a:rPr lang="en-US" sz="1600" dirty="0" smtClean="0">
                <a:latin typeface="Myriad Pro" pitchFamily="34" charset="0"/>
              </a:rPr>
              <a:t>Facebook Page.</a:t>
            </a:r>
          </a:p>
          <a:p>
            <a:pPr marL="285750" indent="-285750">
              <a:buFont typeface="Arial" panose="020B0604020202020204" pitchFamily="34" charset="0"/>
              <a:buChar char="•"/>
            </a:pPr>
            <a:endParaRPr lang="en-US" sz="800" dirty="0" smtClean="0">
              <a:latin typeface="Myriad Pro" pitchFamily="34" charset="0"/>
            </a:endParaRPr>
          </a:p>
          <a:p>
            <a:pPr marL="285750" indent="-285750">
              <a:buFont typeface="Arial" panose="020B0604020202020204" pitchFamily="34" charset="0"/>
              <a:buChar char="•"/>
            </a:pPr>
            <a:r>
              <a:rPr lang="en-US" sz="1600" spc="-50" dirty="0" smtClean="0">
                <a:latin typeface="Myriad Pro" pitchFamily="34" charset="0"/>
              </a:rPr>
              <a:t>There’s a limit of 255 characters.</a:t>
            </a:r>
          </a:p>
          <a:p>
            <a:pPr marL="285750" indent="-285750">
              <a:buFont typeface="Arial" panose="020B0604020202020204" pitchFamily="34" charset="0"/>
              <a:buChar char="•"/>
            </a:pPr>
            <a:endParaRPr lang="en-US" sz="800" spc="-50" dirty="0" smtClean="0">
              <a:latin typeface="Myriad Pro" pitchFamily="34" charset="0"/>
            </a:endParaRPr>
          </a:p>
          <a:p>
            <a:pPr marL="285750" indent="-285750">
              <a:buFont typeface="Arial" panose="020B0604020202020204" pitchFamily="34" charset="0"/>
              <a:buChar char="•"/>
            </a:pPr>
            <a:r>
              <a:rPr lang="en-US" sz="1600" b="1" spc="-50" dirty="0" smtClean="0">
                <a:latin typeface="Myriad Pro" pitchFamily="34" charset="0"/>
              </a:rPr>
              <a:t>Suggested Short Description:</a:t>
            </a:r>
          </a:p>
          <a:p>
            <a:r>
              <a:rPr lang="en-US" sz="1600" spc="-50" dirty="0" smtClean="0">
                <a:latin typeface="Myriad Pro" pitchFamily="34" charset="0"/>
              </a:rPr>
              <a:t>The </a:t>
            </a:r>
            <a:r>
              <a:rPr lang="en-US" sz="1600" spc="-50" dirty="0">
                <a:latin typeface="Myriad Pro" pitchFamily="34" charset="0"/>
              </a:rPr>
              <a:t>VFW Auxiliary supports projects that benefit veterans, active-duty service members and their families. We also spread patriotism in our community</a:t>
            </a:r>
            <a:r>
              <a:rPr lang="en-US" sz="1600" spc="-50" dirty="0" smtClean="0">
                <a:latin typeface="Myriad Pro" pitchFamily="34" charset="0"/>
              </a:rPr>
              <a:t>.</a:t>
            </a:r>
          </a:p>
          <a:p>
            <a:endParaRPr lang="en-US" sz="800" spc="-50" dirty="0">
              <a:latin typeface="Myriad Pro" pitchFamily="34" charset="0"/>
            </a:endParaRPr>
          </a:p>
          <a:p>
            <a:pPr marL="285750" indent="-285750">
              <a:buFont typeface="Arial" panose="020B0604020202020204" pitchFamily="34" charset="0"/>
              <a:buChar char="•"/>
            </a:pPr>
            <a:r>
              <a:rPr lang="en-US" sz="1600" spc="-50" dirty="0" smtClean="0">
                <a:latin typeface="Myriad Pro" pitchFamily="34" charset="0"/>
              </a:rPr>
              <a:t>Once the Short Description has been entered, click the </a:t>
            </a:r>
            <a:r>
              <a:rPr lang="en-US" sz="1600" b="1" spc="-50" dirty="0" smtClean="0">
                <a:latin typeface="Myriad Pro" pitchFamily="34" charset="0"/>
              </a:rPr>
              <a:t>“Save” </a:t>
            </a:r>
            <a:r>
              <a:rPr lang="en-US" sz="1600" spc="-50" dirty="0" smtClean="0">
                <a:latin typeface="Myriad Pro" pitchFamily="34" charset="0"/>
              </a:rPr>
              <a:t>button.</a:t>
            </a:r>
          </a:p>
        </p:txBody>
      </p:sp>
      <p:sp>
        <p:nvSpPr>
          <p:cNvPr id="5" name="Right Arrow 4"/>
          <p:cNvSpPr/>
          <p:nvPr/>
        </p:nvSpPr>
        <p:spPr>
          <a:xfrm rot="12300000">
            <a:off x="6820126" y="3651527"/>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63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405" y="1182558"/>
            <a:ext cx="4274209" cy="4980563"/>
          </a:xfrm>
          <a:prstGeom prst="rect">
            <a:avLst/>
          </a:prstGeom>
        </p:spPr>
      </p:pic>
      <p:sp>
        <p:nvSpPr>
          <p:cNvPr id="7" name="TextBox 6"/>
          <p:cNvSpPr txBox="1"/>
          <p:nvPr/>
        </p:nvSpPr>
        <p:spPr>
          <a:xfrm>
            <a:off x="609600" y="1828800"/>
            <a:ext cx="2819400" cy="1815882"/>
          </a:xfrm>
          <a:prstGeom prst="rect">
            <a:avLst/>
          </a:prstGeom>
          <a:noFill/>
        </p:spPr>
        <p:txBody>
          <a:bodyPr wrap="square" rtlCol="0">
            <a:spAutoFit/>
          </a:bodyPr>
          <a:lstStyle/>
          <a:p>
            <a:r>
              <a:rPr lang="en-US" sz="1600" spc="-50" dirty="0" smtClean="0">
                <a:latin typeface="Myriad Pro" pitchFamily="34" charset="0"/>
              </a:rPr>
              <a:t>Once the Username and Short Description have been entered, you will be taken back to your Auxiliary Page.</a:t>
            </a:r>
          </a:p>
          <a:p>
            <a:endParaRPr lang="en-US" sz="1600" spc="-50" dirty="0">
              <a:latin typeface="Myriad Pro" pitchFamily="34" charset="0"/>
            </a:endParaRPr>
          </a:p>
          <a:p>
            <a:r>
              <a:rPr lang="en-US" sz="1600" spc="-50" dirty="0" smtClean="0">
                <a:latin typeface="Myriad Pro" pitchFamily="34" charset="0"/>
              </a:rPr>
              <a:t>Once you are on this page, select the </a:t>
            </a:r>
            <a:r>
              <a:rPr lang="en-US" sz="1600" b="1" spc="-50" dirty="0" smtClean="0">
                <a:latin typeface="Myriad Pro" pitchFamily="34" charset="0"/>
              </a:rPr>
              <a:t>“Settings” </a:t>
            </a:r>
            <a:r>
              <a:rPr lang="en-US" sz="1600" spc="-50" dirty="0" smtClean="0">
                <a:latin typeface="Myriad Pro" pitchFamily="34" charset="0"/>
              </a:rPr>
              <a:t>tab.</a:t>
            </a:r>
            <a:endParaRPr lang="en-US" sz="1600" spc="-50" dirty="0">
              <a:latin typeface="Myriad Pro" pitchFamily="34" charset="0"/>
            </a:endParaRPr>
          </a:p>
        </p:txBody>
      </p:sp>
      <p:sp>
        <p:nvSpPr>
          <p:cNvPr id="4" name="Right Arrow 3"/>
          <p:cNvSpPr/>
          <p:nvPr/>
        </p:nvSpPr>
        <p:spPr>
          <a:xfrm rot="14764176">
            <a:off x="7431420" y="1764140"/>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84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91477"/>
            <a:ext cx="7391400" cy="2585323"/>
          </a:xfrm>
          <a:prstGeom prst="rect">
            <a:avLst/>
          </a:prstGeom>
          <a:noFill/>
        </p:spPr>
        <p:txBody>
          <a:bodyPr wrap="square" rtlCol="0">
            <a:spAutoFit/>
          </a:bodyPr>
          <a:lstStyle/>
          <a:p>
            <a:pPr algn="ctr"/>
            <a:r>
              <a:rPr lang="en-US" sz="5400" b="1" dirty="0">
                <a:effectLst>
                  <a:outerShdw blurRad="38100" dist="38100" dir="2700000" algn="tl">
                    <a:srgbClr val="000000">
                      <a:alpha val="43137"/>
                    </a:srgbClr>
                  </a:outerShdw>
                </a:effectLst>
                <a:latin typeface="Myriad Pro" pitchFamily="34" charset="0"/>
              </a:rPr>
              <a:t>How to Set Up a </a:t>
            </a:r>
            <a:r>
              <a:rPr lang="en-US" sz="5400" b="1" dirty="0" smtClean="0">
                <a:effectLst>
                  <a:outerShdw blurRad="38100" dist="38100" dir="2700000" algn="tl">
                    <a:srgbClr val="000000">
                      <a:alpha val="43137"/>
                    </a:srgbClr>
                  </a:outerShdw>
                </a:effectLst>
                <a:latin typeface="Myriad Pro" pitchFamily="34" charset="0"/>
              </a:rPr>
              <a:t/>
            </a:r>
            <a:br>
              <a:rPr lang="en-US" sz="5400" b="1" dirty="0" smtClean="0">
                <a:effectLst>
                  <a:outerShdw blurRad="38100" dist="38100" dir="2700000" algn="tl">
                    <a:srgbClr val="000000">
                      <a:alpha val="43137"/>
                    </a:srgbClr>
                  </a:outerShdw>
                </a:effectLst>
                <a:latin typeface="Myriad Pro" pitchFamily="34" charset="0"/>
              </a:rPr>
            </a:br>
            <a:r>
              <a:rPr lang="en-US" sz="5400" b="1" dirty="0" smtClean="0">
                <a:effectLst>
                  <a:outerShdw blurRad="38100" dist="38100" dir="2700000" algn="tl">
                    <a:srgbClr val="000000">
                      <a:alpha val="43137"/>
                    </a:srgbClr>
                  </a:outerShdw>
                </a:effectLst>
                <a:latin typeface="Myriad Pro" pitchFamily="34" charset="0"/>
              </a:rPr>
              <a:t>Facebook Page </a:t>
            </a:r>
            <a:r>
              <a:rPr lang="en-US" sz="5400" b="1" dirty="0">
                <a:effectLst>
                  <a:outerShdw blurRad="38100" dist="38100" dir="2700000" algn="tl">
                    <a:srgbClr val="000000">
                      <a:alpha val="43137"/>
                    </a:srgbClr>
                  </a:outerShdw>
                </a:effectLst>
                <a:latin typeface="Myriad Pro" pitchFamily="34" charset="0"/>
              </a:rPr>
              <a:t>for </a:t>
            </a:r>
            <a:r>
              <a:rPr lang="en-US" sz="5400" b="1" dirty="0" smtClean="0">
                <a:effectLst>
                  <a:outerShdw blurRad="38100" dist="38100" dir="2700000" algn="tl">
                    <a:srgbClr val="000000">
                      <a:alpha val="43137"/>
                    </a:srgbClr>
                  </a:outerShdw>
                </a:effectLst>
                <a:latin typeface="Myriad Pro" pitchFamily="34" charset="0"/>
              </a:rPr>
              <a:t/>
            </a:r>
            <a:br>
              <a:rPr lang="en-US" sz="5400" b="1" dirty="0" smtClean="0">
                <a:effectLst>
                  <a:outerShdw blurRad="38100" dist="38100" dir="2700000" algn="tl">
                    <a:srgbClr val="000000">
                      <a:alpha val="43137"/>
                    </a:srgbClr>
                  </a:outerShdw>
                </a:effectLst>
                <a:latin typeface="Myriad Pro" pitchFamily="34" charset="0"/>
              </a:rPr>
            </a:br>
            <a:r>
              <a:rPr lang="en-US" sz="5400" b="1" dirty="0" smtClean="0">
                <a:effectLst>
                  <a:outerShdw blurRad="38100" dist="38100" dir="2700000" algn="tl">
                    <a:srgbClr val="000000">
                      <a:alpha val="43137"/>
                    </a:srgbClr>
                  </a:outerShdw>
                </a:effectLst>
                <a:latin typeface="Myriad Pro" pitchFamily="34" charset="0"/>
              </a:rPr>
              <a:t>Your Auxiliary</a:t>
            </a:r>
            <a:endParaRPr lang="en-US" sz="5400" b="1"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1426505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1828800"/>
            <a:ext cx="2858187" cy="3062377"/>
          </a:xfrm>
          <a:prstGeom prst="rect">
            <a:avLst/>
          </a:prstGeom>
        </p:spPr>
        <p:txBody>
          <a:bodyPr wrap="square">
            <a:spAutoFit/>
          </a:bodyPr>
          <a:lstStyle/>
          <a:p>
            <a:r>
              <a:rPr lang="en-US" sz="1600" dirty="0" smtClean="0">
                <a:latin typeface="Myriad Pro" pitchFamily="34" charset="0"/>
              </a:rPr>
              <a:t>You will be taken to this screen.</a:t>
            </a:r>
          </a:p>
          <a:p>
            <a:r>
              <a:rPr lang="en-US" sz="1600" dirty="0" smtClean="0">
                <a:latin typeface="Myriad Pro" pitchFamily="34" charset="0"/>
              </a:rPr>
              <a:t>Click the </a:t>
            </a:r>
            <a:r>
              <a:rPr lang="en-US" sz="1600" b="1" dirty="0" smtClean="0">
                <a:latin typeface="Myriad Pro" pitchFamily="34" charset="0"/>
              </a:rPr>
              <a:t>“General” </a:t>
            </a:r>
            <a:r>
              <a:rPr lang="en-US" sz="1600" dirty="0" smtClean="0">
                <a:latin typeface="Myriad Pro" pitchFamily="34" charset="0"/>
              </a:rPr>
              <a:t>tab on the left side of the page. </a:t>
            </a:r>
            <a:endParaRPr lang="en-US" sz="1600" dirty="0">
              <a:latin typeface="Myriad Pro" pitchFamily="34" charset="0"/>
            </a:endParaRPr>
          </a:p>
          <a:p>
            <a:endParaRPr lang="en-US" sz="1600" dirty="0" smtClean="0">
              <a:latin typeface="Myriad Pro" pitchFamily="34" charset="0"/>
            </a:endParaRPr>
          </a:p>
          <a:p>
            <a:r>
              <a:rPr lang="en-US" sz="1600" dirty="0" smtClean="0">
                <a:latin typeface="Myriad Pro" pitchFamily="34" charset="0"/>
              </a:rPr>
              <a:t>There are numerous settings you can change in this section, but likely only two that you will WANT to change:</a:t>
            </a:r>
          </a:p>
          <a:p>
            <a:endParaRPr lang="en-US" sz="1600" dirty="0" smtClean="0">
              <a:latin typeface="Myriad Pro" pitchFamily="34" charset="0"/>
            </a:endParaRPr>
          </a:p>
          <a:p>
            <a:pPr marL="285750" indent="-285750">
              <a:buFont typeface="Arial" panose="020B0604020202020204" pitchFamily="34" charset="0"/>
              <a:buChar char="•"/>
            </a:pPr>
            <a:r>
              <a:rPr lang="en-US" sz="1600" b="1" dirty="0" smtClean="0">
                <a:latin typeface="Myriad Pro" pitchFamily="34" charset="0"/>
              </a:rPr>
              <a:t>Visitor Posts</a:t>
            </a:r>
          </a:p>
          <a:p>
            <a:pPr marL="285750" indent="-285750">
              <a:buFont typeface="Arial" panose="020B0604020202020204" pitchFamily="34" charset="0"/>
              <a:buChar char="•"/>
            </a:pPr>
            <a:r>
              <a:rPr lang="en-US" sz="1600" b="1" dirty="0" smtClean="0">
                <a:latin typeface="Myriad Pro" pitchFamily="34" charset="0"/>
              </a:rPr>
              <a:t>Profanity Filter</a:t>
            </a:r>
          </a:p>
          <a:p>
            <a:endParaRPr lang="en-US" sz="1700" dirty="0"/>
          </a:p>
        </p:txBody>
      </p:sp>
      <p:sp>
        <p:nvSpPr>
          <p:cNvPr id="4" name="Right Arrow 3"/>
          <p:cNvSpPr/>
          <p:nvPr/>
        </p:nvSpPr>
        <p:spPr>
          <a:xfrm rot="18900000" flipV="1">
            <a:off x="3409390" y="283901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387" y="1371600"/>
            <a:ext cx="5066613" cy="4572000"/>
          </a:xfrm>
          <a:prstGeom prst="rect">
            <a:avLst/>
          </a:prstGeom>
        </p:spPr>
      </p:pic>
      <p:sp>
        <p:nvSpPr>
          <p:cNvPr id="5" name="Right Arrow 4"/>
          <p:cNvSpPr/>
          <p:nvPr/>
        </p:nvSpPr>
        <p:spPr>
          <a:xfrm rot="10800000" flipV="1">
            <a:off x="4075580" y="1891312"/>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54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28800"/>
            <a:ext cx="2819399" cy="2816156"/>
          </a:xfrm>
          <a:prstGeom prst="rect">
            <a:avLst/>
          </a:prstGeom>
        </p:spPr>
        <p:txBody>
          <a:bodyPr wrap="square">
            <a:spAutoFit/>
          </a:bodyPr>
          <a:lstStyle/>
          <a:p>
            <a:r>
              <a:rPr lang="en-US" sz="1600" dirty="0" smtClean="0">
                <a:latin typeface="Myriad Pro" pitchFamily="34" charset="0"/>
              </a:rPr>
              <a:t>Click “</a:t>
            </a:r>
            <a:r>
              <a:rPr lang="en-US" sz="1600" b="1" dirty="0" smtClean="0">
                <a:latin typeface="Myriad Pro" pitchFamily="34" charset="0"/>
              </a:rPr>
              <a:t>Edit</a:t>
            </a:r>
            <a:r>
              <a:rPr lang="en-US" sz="1600" dirty="0" smtClean="0">
                <a:latin typeface="Myriad Pro" pitchFamily="34" charset="0"/>
              </a:rPr>
              <a:t>” on the Visitor Posts line and </a:t>
            </a:r>
          </a:p>
          <a:p>
            <a:pPr marL="285750" indent="-285750">
              <a:buFontTx/>
              <a:buChar char="-"/>
            </a:pPr>
            <a:r>
              <a:rPr lang="en-US" sz="1600" dirty="0" smtClean="0">
                <a:latin typeface="Myriad Pro" pitchFamily="34" charset="0"/>
              </a:rPr>
              <a:t>Allow visitors to the Page to publish posts</a:t>
            </a:r>
          </a:p>
          <a:p>
            <a:pPr marL="285750" indent="-285750">
              <a:buFontTx/>
              <a:buChar char="-"/>
            </a:pPr>
            <a:r>
              <a:rPr lang="en-US" sz="1600" dirty="0" smtClean="0">
                <a:latin typeface="Myriad Pro" pitchFamily="34" charset="0"/>
              </a:rPr>
              <a:t>Review posts by other people before they are published to the Page.</a:t>
            </a:r>
            <a:endParaRPr lang="en-US" sz="1600" dirty="0">
              <a:latin typeface="Myriad Pro" pitchFamily="34" charset="0"/>
            </a:endParaRPr>
          </a:p>
          <a:p>
            <a:endParaRPr lang="en-US" sz="1600" dirty="0" smtClean="0">
              <a:latin typeface="Myriad Pro" pitchFamily="34" charset="0"/>
            </a:endParaRPr>
          </a:p>
          <a:p>
            <a:r>
              <a:rPr lang="en-US" sz="1600" dirty="0" smtClean="0">
                <a:latin typeface="Myriad Pro" pitchFamily="34" charset="0"/>
              </a:rPr>
              <a:t>Click the “</a:t>
            </a:r>
            <a:r>
              <a:rPr lang="en-US" sz="1600" b="1" dirty="0" smtClean="0">
                <a:latin typeface="Myriad Pro" pitchFamily="34" charset="0"/>
              </a:rPr>
              <a:t>Save Changes</a:t>
            </a:r>
            <a:r>
              <a:rPr lang="en-US" sz="1600" dirty="0" smtClean="0">
                <a:latin typeface="Myriad Pro" pitchFamily="34" charset="0"/>
              </a:rPr>
              <a:t>” button.</a:t>
            </a:r>
          </a:p>
          <a:p>
            <a:endParaRPr lang="en-US" sz="1700" dirty="0"/>
          </a:p>
        </p:txBody>
      </p:sp>
      <p:sp>
        <p:nvSpPr>
          <p:cNvPr id="4" name="Right Arrow 3"/>
          <p:cNvSpPr/>
          <p:nvPr/>
        </p:nvSpPr>
        <p:spPr>
          <a:xfrm rot="18900000" flipV="1">
            <a:off x="4091828" y="3184711"/>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8738" y="1143000"/>
            <a:ext cx="490623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4100000" flipV="1">
            <a:off x="6272009" y="3051547"/>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flipV="1">
            <a:off x="8229600" y="19431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828800"/>
            <a:ext cx="2503901" cy="2816156"/>
          </a:xfrm>
          <a:prstGeom prst="rect">
            <a:avLst/>
          </a:prstGeom>
        </p:spPr>
        <p:txBody>
          <a:bodyPr wrap="square">
            <a:spAutoFit/>
          </a:bodyPr>
          <a:lstStyle/>
          <a:p>
            <a:r>
              <a:rPr lang="en-US" sz="1600" dirty="0" smtClean="0">
                <a:latin typeface="Myriad Pro" pitchFamily="34" charset="0"/>
              </a:rPr>
              <a:t>Find the Profanity Filter line and </a:t>
            </a:r>
            <a:r>
              <a:rPr lang="en-US" sz="1600" dirty="0">
                <a:latin typeface="Myriad Pro" pitchFamily="34" charset="0"/>
              </a:rPr>
              <a:t>c</a:t>
            </a:r>
            <a:r>
              <a:rPr lang="en-US" sz="1600" dirty="0" smtClean="0">
                <a:latin typeface="Myriad Pro" pitchFamily="34" charset="0"/>
              </a:rPr>
              <a:t>lick </a:t>
            </a:r>
            <a:r>
              <a:rPr lang="en-US" sz="1600" b="1" dirty="0">
                <a:latin typeface="Myriad Pro" pitchFamily="34" charset="0"/>
              </a:rPr>
              <a:t>“</a:t>
            </a:r>
            <a:r>
              <a:rPr lang="en-US" sz="1600" b="1" dirty="0" smtClean="0">
                <a:latin typeface="Myriad Pro" pitchFamily="34" charset="0"/>
              </a:rPr>
              <a:t>Edit.” </a:t>
            </a:r>
          </a:p>
          <a:p>
            <a:r>
              <a:rPr lang="en-US" sz="1600" dirty="0" smtClean="0">
                <a:latin typeface="Myriad Pro" pitchFamily="34" charset="0"/>
              </a:rPr>
              <a:t>Select </a:t>
            </a:r>
            <a:r>
              <a:rPr lang="en-US" sz="1600" b="1" dirty="0" smtClean="0">
                <a:latin typeface="Myriad Pro" pitchFamily="34" charset="0"/>
              </a:rPr>
              <a:t>MEDIUM </a:t>
            </a:r>
            <a:r>
              <a:rPr lang="en-US" sz="1600" dirty="0" smtClean="0">
                <a:latin typeface="Myriad Pro" pitchFamily="34" charset="0"/>
              </a:rPr>
              <a:t>from the drop-down menu.</a:t>
            </a:r>
            <a:endParaRPr lang="en-US" sz="1600" dirty="0">
              <a:latin typeface="Myriad Pro" pitchFamily="34" charset="0"/>
            </a:endParaRPr>
          </a:p>
          <a:p>
            <a:endParaRPr lang="en-US" sz="1600" dirty="0">
              <a:latin typeface="Myriad Pro" pitchFamily="34" charset="0"/>
            </a:endParaRPr>
          </a:p>
          <a:p>
            <a:r>
              <a:rPr lang="en-US" sz="1600" dirty="0" smtClean="0">
                <a:latin typeface="Myriad Pro" pitchFamily="34" charset="0"/>
              </a:rPr>
              <a:t>Click on the </a:t>
            </a:r>
            <a:r>
              <a:rPr lang="en-US" sz="1600" b="1" dirty="0" smtClean="0">
                <a:latin typeface="Myriad Pro" pitchFamily="34" charset="0"/>
              </a:rPr>
              <a:t>“Save Changes” </a:t>
            </a:r>
            <a:r>
              <a:rPr lang="en-US" sz="1600" dirty="0" smtClean="0">
                <a:latin typeface="Myriad Pro" pitchFamily="34" charset="0"/>
              </a:rPr>
              <a:t>button.</a:t>
            </a:r>
            <a:endParaRPr lang="en-US" sz="1600" dirty="0">
              <a:latin typeface="Myriad Pro" pitchFamily="34" charset="0"/>
            </a:endParaRPr>
          </a:p>
          <a:p>
            <a:endParaRPr lang="en-US" sz="1600" dirty="0" smtClean="0">
              <a:latin typeface="Myriad Pro" pitchFamily="34" charset="0"/>
            </a:endParaRPr>
          </a:p>
          <a:p>
            <a:r>
              <a:rPr lang="en-US" sz="1600" dirty="0" smtClean="0">
                <a:latin typeface="Myriad Pro" pitchFamily="34" charset="0"/>
              </a:rPr>
              <a:t>Click on </a:t>
            </a:r>
            <a:r>
              <a:rPr lang="en-US" sz="1600" b="1" dirty="0" smtClean="0">
                <a:latin typeface="Myriad Pro" pitchFamily="34" charset="0"/>
              </a:rPr>
              <a:t>“Page” </a:t>
            </a:r>
            <a:r>
              <a:rPr lang="en-US" sz="1600" dirty="0" smtClean="0">
                <a:latin typeface="Myriad Pro" pitchFamily="34" charset="0"/>
              </a:rPr>
              <a:t>to go back to your Auxiliary Page.</a:t>
            </a:r>
          </a:p>
          <a:p>
            <a:endParaRPr lang="en-US" sz="1700" dirty="0"/>
          </a:p>
        </p:txBody>
      </p:sp>
      <p:sp>
        <p:nvSpPr>
          <p:cNvPr id="4" name="Right Arrow 3"/>
          <p:cNvSpPr/>
          <p:nvPr/>
        </p:nvSpPr>
        <p:spPr>
          <a:xfrm rot="18900000" flipV="1">
            <a:off x="4091829" y="4399989"/>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377" y="1219200"/>
            <a:ext cx="5001147" cy="4800600"/>
          </a:xfrm>
          <a:prstGeom prst="rect">
            <a:avLst/>
          </a:prstGeom>
        </p:spPr>
      </p:pic>
      <p:sp>
        <p:nvSpPr>
          <p:cNvPr id="6" name="Right Arrow 5"/>
          <p:cNvSpPr/>
          <p:nvPr/>
        </p:nvSpPr>
        <p:spPr>
          <a:xfrm rot="14100000" flipV="1">
            <a:off x="6272007" y="4222879"/>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flipV="1">
            <a:off x="6705600" y="364625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flipV="1">
            <a:off x="3128473" y="18288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0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902023"/>
            <a:ext cx="3276600" cy="1569660"/>
          </a:xfrm>
          <a:prstGeom prst="rect">
            <a:avLst/>
          </a:prstGeom>
        </p:spPr>
        <p:txBody>
          <a:bodyPr wrap="square">
            <a:spAutoFit/>
          </a:bodyPr>
          <a:lstStyle/>
          <a:p>
            <a:r>
              <a:rPr lang="en-US" sz="1600" dirty="0" smtClean="0">
                <a:latin typeface="Myriad Pro" pitchFamily="34" charset="0"/>
              </a:rPr>
              <a:t>The next step is to enter detailed information about your Auxiliary, </a:t>
            </a:r>
          </a:p>
          <a:p>
            <a:r>
              <a:rPr lang="en-US" sz="1600" dirty="0" smtClean="0">
                <a:latin typeface="Myriad Pro" pitchFamily="34" charset="0"/>
              </a:rPr>
              <a:t>including contact information.</a:t>
            </a:r>
          </a:p>
          <a:p>
            <a:endParaRPr lang="en-US" sz="1600" dirty="0">
              <a:latin typeface="Myriad Pro" pitchFamily="34" charset="0"/>
            </a:endParaRPr>
          </a:p>
          <a:p>
            <a:r>
              <a:rPr lang="en-US" sz="1600" dirty="0" smtClean="0">
                <a:latin typeface="Myriad Pro" pitchFamily="34" charset="0"/>
              </a:rPr>
              <a:t>Select the </a:t>
            </a:r>
            <a:r>
              <a:rPr lang="en-US" sz="1600" b="1" dirty="0" smtClean="0">
                <a:latin typeface="Myriad Pro" pitchFamily="34" charset="0"/>
              </a:rPr>
              <a:t>“See More” </a:t>
            </a:r>
            <a:r>
              <a:rPr lang="en-US" sz="1600" dirty="0" smtClean="0">
                <a:latin typeface="Myriad Pro" pitchFamily="34" charset="0"/>
              </a:rPr>
              <a:t>tab to see </a:t>
            </a:r>
            <a:br>
              <a:rPr lang="en-US" sz="1600" dirty="0" smtClean="0">
                <a:latin typeface="Myriad Pro" pitchFamily="34" charset="0"/>
              </a:rPr>
            </a:br>
            <a:r>
              <a:rPr lang="en-US" sz="1600" dirty="0" smtClean="0">
                <a:latin typeface="Myriad Pro" pitchFamily="34" charset="0"/>
              </a:rPr>
              <a:t>the </a:t>
            </a:r>
            <a:r>
              <a:rPr lang="en-US" sz="1600" b="1" dirty="0" smtClean="0">
                <a:latin typeface="Myriad Pro" pitchFamily="34" charset="0"/>
              </a:rPr>
              <a:t>“About” </a:t>
            </a:r>
            <a:r>
              <a:rPr lang="en-US" sz="1600" dirty="0" smtClean="0">
                <a:latin typeface="Myriad Pro" pitchFamily="34" charset="0"/>
              </a:rPr>
              <a:t>tab. </a:t>
            </a:r>
          </a:p>
        </p:txBody>
      </p:sp>
      <p:sp>
        <p:nvSpPr>
          <p:cNvPr id="4" name="Right Arrow 3"/>
          <p:cNvSpPr/>
          <p:nvPr/>
        </p:nvSpPr>
        <p:spPr>
          <a:xfrm rot="18900000" flipV="1">
            <a:off x="5734610" y="360101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29" y="1188720"/>
            <a:ext cx="4709971" cy="4754880"/>
          </a:xfrm>
          <a:prstGeom prst="rect">
            <a:avLst/>
          </a:prstGeom>
        </p:spPr>
      </p:pic>
      <p:sp>
        <p:nvSpPr>
          <p:cNvPr id="5" name="Right Arrow 4"/>
          <p:cNvSpPr/>
          <p:nvPr/>
        </p:nvSpPr>
        <p:spPr>
          <a:xfrm rot="13500000" flipV="1">
            <a:off x="4018990" y="352481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4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165786"/>
            <a:ext cx="4450459" cy="4829452"/>
          </a:xfrm>
          <a:prstGeom prst="rect">
            <a:avLst/>
          </a:prstGeom>
        </p:spPr>
      </p:pic>
      <p:sp>
        <p:nvSpPr>
          <p:cNvPr id="3" name="Rectangle 2"/>
          <p:cNvSpPr/>
          <p:nvPr/>
        </p:nvSpPr>
        <p:spPr>
          <a:xfrm>
            <a:off x="457201" y="1905000"/>
            <a:ext cx="3276600" cy="338554"/>
          </a:xfrm>
          <a:prstGeom prst="rect">
            <a:avLst/>
          </a:prstGeom>
        </p:spPr>
        <p:txBody>
          <a:bodyPr wrap="square">
            <a:spAutoFit/>
          </a:bodyPr>
          <a:lstStyle/>
          <a:p>
            <a:r>
              <a:rPr lang="en-US" sz="1600" dirty="0" smtClean="0">
                <a:latin typeface="Myriad Pro" pitchFamily="34" charset="0"/>
              </a:rPr>
              <a:t>Click the </a:t>
            </a:r>
            <a:r>
              <a:rPr lang="en-US" sz="1600" b="1" dirty="0" smtClean="0">
                <a:latin typeface="Myriad Pro" pitchFamily="34" charset="0"/>
              </a:rPr>
              <a:t>“About” </a:t>
            </a:r>
            <a:r>
              <a:rPr lang="en-US" sz="1600" dirty="0" smtClean="0">
                <a:latin typeface="Myriad Pro" pitchFamily="34" charset="0"/>
              </a:rPr>
              <a:t>tab.</a:t>
            </a:r>
            <a:endParaRPr lang="en-US" sz="1600" dirty="0">
              <a:latin typeface="Myriad Pro" pitchFamily="34" charset="0"/>
            </a:endParaRPr>
          </a:p>
        </p:txBody>
      </p:sp>
      <p:sp>
        <p:nvSpPr>
          <p:cNvPr id="4" name="Right Arrow 3"/>
          <p:cNvSpPr/>
          <p:nvPr/>
        </p:nvSpPr>
        <p:spPr>
          <a:xfrm rot="14100000" flipV="1">
            <a:off x="3909807" y="3654052"/>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5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1905000"/>
            <a:ext cx="3733801" cy="3539430"/>
          </a:xfrm>
          <a:prstGeom prst="rect">
            <a:avLst/>
          </a:prstGeom>
        </p:spPr>
        <p:txBody>
          <a:bodyPr wrap="square">
            <a:spAutoFit/>
          </a:bodyPr>
          <a:lstStyle/>
          <a:p>
            <a:r>
              <a:rPr lang="en-US" sz="1600" dirty="0" smtClean="0">
                <a:latin typeface="Myriad Pro" pitchFamily="34" charset="0"/>
              </a:rPr>
              <a:t>The “</a:t>
            </a:r>
            <a:r>
              <a:rPr lang="en-US" sz="1600" b="1" dirty="0" smtClean="0">
                <a:latin typeface="Myriad Pro" pitchFamily="34" charset="0"/>
              </a:rPr>
              <a:t>About” </a:t>
            </a:r>
            <a:r>
              <a:rPr lang="en-US" sz="1600" dirty="0" smtClean="0">
                <a:latin typeface="Myriad Pro" pitchFamily="34" charset="0"/>
              </a:rPr>
              <a:t>section will display.</a:t>
            </a:r>
            <a:endParaRPr lang="en-US" sz="1600" dirty="0">
              <a:latin typeface="Myriad Pro" pitchFamily="34" charset="0"/>
            </a:endParaRPr>
          </a:p>
          <a:p>
            <a:endParaRPr lang="en-US" sz="1600" dirty="0" smtClean="0">
              <a:latin typeface="Myriad Pro" pitchFamily="34" charset="0"/>
            </a:endParaRPr>
          </a:p>
          <a:p>
            <a:r>
              <a:rPr lang="en-US" sz="1600" dirty="0" smtClean="0">
                <a:latin typeface="Myriad Pro" pitchFamily="34" charset="0"/>
              </a:rPr>
              <a:t>The following have already been created, but your may choose to </a:t>
            </a:r>
            <a:r>
              <a:rPr lang="en-US" sz="1600" b="1" dirty="0" smtClean="0">
                <a:latin typeface="Myriad Pro" pitchFamily="34" charset="0"/>
              </a:rPr>
              <a:t>Edit</a:t>
            </a:r>
            <a:r>
              <a:rPr lang="en-US" sz="1600" dirty="0" smtClean="0">
                <a:latin typeface="Myriad Pro" pitchFamily="34" charset="0"/>
              </a:rPr>
              <a:t> them if you need to correct something:</a:t>
            </a:r>
          </a:p>
          <a:p>
            <a:endParaRPr lang="en-US" sz="1600" dirty="0">
              <a:latin typeface="Myriad Pro" pitchFamily="34" charset="0"/>
            </a:endParaRPr>
          </a:p>
          <a:p>
            <a:pPr marL="285750" indent="-285750">
              <a:buFont typeface="Arial" panose="020B0604020202020204" pitchFamily="34" charset="0"/>
              <a:buChar char="•"/>
            </a:pPr>
            <a:r>
              <a:rPr lang="en-US" sz="1600" dirty="0" smtClean="0">
                <a:latin typeface="Myriad Pro" pitchFamily="34" charset="0"/>
              </a:rPr>
              <a:t>Category</a:t>
            </a:r>
          </a:p>
          <a:p>
            <a:pPr marL="285750" indent="-285750">
              <a:buFont typeface="Arial" panose="020B0604020202020204" pitchFamily="34" charset="0"/>
              <a:buChar char="•"/>
            </a:pPr>
            <a:r>
              <a:rPr lang="en-US" sz="1600" dirty="0" smtClean="0">
                <a:latin typeface="Myriad Pro" pitchFamily="34" charset="0"/>
              </a:rPr>
              <a:t>Name</a:t>
            </a:r>
          </a:p>
          <a:p>
            <a:pPr marL="285750" indent="-285750">
              <a:buFont typeface="Arial" panose="020B0604020202020204" pitchFamily="34" charset="0"/>
              <a:buChar char="•"/>
            </a:pPr>
            <a:r>
              <a:rPr lang="en-US" sz="1600" dirty="0" smtClean="0">
                <a:latin typeface="Myriad Pro" pitchFamily="34" charset="0"/>
              </a:rPr>
              <a:t>Username </a:t>
            </a:r>
          </a:p>
          <a:p>
            <a:pPr marL="285750" indent="-285750">
              <a:buFont typeface="Arial" panose="020B0604020202020204" pitchFamily="34" charset="0"/>
              <a:buChar char="•"/>
            </a:pPr>
            <a:r>
              <a:rPr lang="en-US" sz="1600" dirty="0" smtClean="0">
                <a:latin typeface="Myriad Pro" pitchFamily="34" charset="0"/>
              </a:rPr>
              <a:t>Short Description</a:t>
            </a:r>
          </a:p>
          <a:p>
            <a:pPr marL="285750" indent="-285750">
              <a:buFont typeface="Arial" panose="020B0604020202020204" pitchFamily="34" charset="0"/>
              <a:buChar char="•"/>
            </a:pPr>
            <a:endParaRPr lang="en-US" sz="1600" dirty="0">
              <a:latin typeface="Myriad Pro" pitchFamily="34" charset="0"/>
            </a:endParaRPr>
          </a:p>
          <a:p>
            <a:r>
              <a:rPr lang="en-US" sz="1600" dirty="0" smtClean="0">
                <a:latin typeface="Myriad Pro" pitchFamily="34" charset="0"/>
              </a:rPr>
              <a:t>To edit, click on the link of what you’d </a:t>
            </a:r>
            <a:br>
              <a:rPr lang="en-US" sz="1600" dirty="0" smtClean="0">
                <a:latin typeface="Myriad Pro" pitchFamily="34" charset="0"/>
              </a:rPr>
            </a:br>
            <a:r>
              <a:rPr lang="en-US" sz="1600" dirty="0" smtClean="0">
                <a:latin typeface="Myriad Pro" pitchFamily="34" charset="0"/>
              </a:rPr>
              <a:t>like to “</a:t>
            </a:r>
            <a:r>
              <a:rPr lang="en-US" sz="1600" b="1" dirty="0" smtClean="0">
                <a:latin typeface="Myriad Pro" pitchFamily="34" charset="0"/>
              </a:rPr>
              <a:t>Edit</a:t>
            </a:r>
            <a:r>
              <a:rPr lang="en-US" sz="1600" dirty="0" smtClean="0">
                <a:latin typeface="Myriad Pro" pitchFamily="34" charset="0"/>
              </a:rPr>
              <a:t>,” make your changes and </a:t>
            </a:r>
            <a:r>
              <a:rPr lang="en-US" sz="1600" b="1" dirty="0" smtClean="0">
                <a:latin typeface="Myriad Pro" pitchFamily="34" charset="0"/>
              </a:rPr>
              <a:t>“Save Changes.” </a:t>
            </a:r>
            <a:endParaRPr lang="en-US" sz="1600" b="1" dirty="0">
              <a:latin typeface="Myriad Pro"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451" y="1295400"/>
            <a:ext cx="4112549" cy="4800600"/>
          </a:xfrm>
          <a:prstGeom prst="rect">
            <a:avLst/>
          </a:prstGeom>
        </p:spPr>
      </p:pic>
    </p:spTree>
    <p:extLst>
      <p:ext uri="{BB962C8B-B14F-4D97-AF65-F5344CB8AC3E}">
        <p14:creationId xmlns:p14="http://schemas.microsoft.com/office/powerpoint/2010/main" val="2839968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1" y="1676400"/>
            <a:ext cx="3657599" cy="4655121"/>
          </a:xfrm>
          <a:prstGeom prst="rect">
            <a:avLst/>
          </a:prstGeom>
        </p:spPr>
        <p:txBody>
          <a:bodyPr wrap="square">
            <a:spAutoFit/>
          </a:bodyPr>
          <a:lstStyle/>
          <a:p>
            <a:r>
              <a:rPr lang="en-US" sz="1400" b="1" dirty="0" smtClean="0">
                <a:latin typeface="Myriad Pro" pitchFamily="34" charset="0"/>
              </a:rPr>
              <a:t>Under “Business Info”:</a:t>
            </a:r>
          </a:p>
          <a:p>
            <a:pPr marL="171450" indent="-171450">
              <a:buFont typeface="Arial" panose="020B0604020202020204" pitchFamily="34" charset="0"/>
              <a:buChar char="•"/>
            </a:pPr>
            <a:r>
              <a:rPr lang="en-US" sz="1400" dirty="0">
                <a:latin typeface="Myriad Pro" pitchFamily="34" charset="0"/>
              </a:rPr>
              <a:t>E</a:t>
            </a:r>
            <a:r>
              <a:rPr lang="en-US" sz="1400" dirty="0" smtClean="0">
                <a:latin typeface="Myriad Pro" pitchFamily="34" charset="0"/>
              </a:rPr>
              <a:t>nter the year your Auxiliary was instituted.</a:t>
            </a:r>
          </a:p>
          <a:p>
            <a:pPr marL="171450" indent="-171450">
              <a:buFont typeface="Arial" panose="020B0604020202020204" pitchFamily="34" charset="0"/>
              <a:buChar char="•"/>
            </a:pPr>
            <a:r>
              <a:rPr lang="en-US" sz="1400" dirty="0" smtClean="0">
                <a:latin typeface="Myriad Pro" pitchFamily="34" charset="0"/>
              </a:rPr>
              <a:t>Leave Edit business types as-is.</a:t>
            </a:r>
          </a:p>
          <a:p>
            <a:pPr marL="171450" indent="-171450">
              <a:buFont typeface="Arial" panose="020B0604020202020204" pitchFamily="34" charset="0"/>
              <a:buChar char="•"/>
            </a:pPr>
            <a:r>
              <a:rPr lang="en-US" sz="1400" dirty="0" smtClean="0">
                <a:latin typeface="Myriad Pro" pitchFamily="34" charset="0"/>
              </a:rPr>
              <a:t>Leave Mission as-is.</a:t>
            </a:r>
          </a:p>
          <a:p>
            <a:pPr marL="171450" indent="-171450">
              <a:buFont typeface="Arial" panose="020B0604020202020204" pitchFamily="34" charset="0"/>
              <a:buChar char="•"/>
            </a:pPr>
            <a:endParaRPr lang="en-US" sz="1200" dirty="0">
              <a:latin typeface="Myriad Pro" pitchFamily="34" charset="0"/>
            </a:endParaRPr>
          </a:p>
          <a:p>
            <a:r>
              <a:rPr lang="en-US" sz="1400" b="1" dirty="0" smtClean="0">
                <a:latin typeface="Myriad Pro" pitchFamily="34" charset="0"/>
              </a:rPr>
              <a:t>Under “Contact Info”:</a:t>
            </a:r>
          </a:p>
          <a:p>
            <a:pPr marL="171450" indent="-171450">
              <a:buFont typeface="Arial" panose="020B0604020202020204" pitchFamily="34" charset="0"/>
              <a:buChar char="•"/>
            </a:pPr>
            <a:r>
              <a:rPr lang="en-US" sz="1400" dirty="0" smtClean="0">
                <a:latin typeface="Myriad Pro" pitchFamily="34" charset="0"/>
              </a:rPr>
              <a:t>Enter the phone number for your Post/Auxiliary. </a:t>
            </a:r>
            <a:br>
              <a:rPr lang="en-US" sz="1400" dirty="0" smtClean="0">
                <a:latin typeface="Myriad Pro" pitchFamily="34" charset="0"/>
              </a:rPr>
            </a:br>
            <a:r>
              <a:rPr lang="en-US" sz="1400" dirty="0" smtClean="0">
                <a:latin typeface="Myriad Pro" pitchFamily="34" charset="0"/>
              </a:rPr>
              <a:t>If your Post/Auxiliary does not have a phone number, leave this blank.</a:t>
            </a:r>
          </a:p>
          <a:p>
            <a:pPr marL="171450" indent="-171450">
              <a:buFont typeface="Arial" panose="020B0604020202020204" pitchFamily="34" charset="0"/>
              <a:buChar char="•"/>
            </a:pPr>
            <a:r>
              <a:rPr lang="en-US" sz="1400" dirty="0" smtClean="0">
                <a:latin typeface="Myriad Pro" pitchFamily="34" charset="0"/>
              </a:rPr>
              <a:t>Enter the email address for your Auxiliary. If your Auxiliary does not have an email address, leave this blank.</a:t>
            </a:r>
          </a:p>
          <a:p>
            <a:pPr marL="171450" indent="-171450">
              <a:buFont typeface="Arial" panose="020B0604020202020204" pitchFamily="34" charset="0"/>
              <a:buChar char="•"/>
            </a:pPr>
            <a:r>
              <a:rPr lang="en-US" sz="1400" dirty="0" smtClean="0">
                <a:latin typeface="Myriad Pro" pitchFamily="34" charset="0"/>
              </a:rPr>
              <a:t>Enter the website for your Post/Auxiliary. If your Post/Auxiliary does not have a website, list the National VFW Auxiliary website:  </a:t>
            </a:r>
            <a:r>
              <a:rPr lang="en-US" sz="1400" dirty="0" smtClean="0">
                <a:latin typeface="Myriad Pro" pitchFamily="34" charset="0"/>
                <a:hlinkClick r:id="rId2"/>
              </a:rPr>
              <a:t>https://www.vfwauxiliary.org</a:t>
            </a:r>
            <a:r>
              <a:rPr lang="en-US" sz="1400" dirty="0" smtClean="0">
                <a:latin typeface="Myriad Pro" pitchFamily="34" charset="0"/>
              </a:rPr>
              <a:t>. </a:t>
            </a:r>
          </a:p>
          <a:p>
            <a:pPr marL="171450" indent="-171450">
              <a:buFont typeface="Arial" panose="020B0604020202020204" pitchFamily="34" charset="0"/>
              <a:buChar char="•"/>
            </a:pPr>
            <a:endParaRPr lang="en-US" sz="1200" dirty="0">
              <a:latin typeface="Myriad Pro" pitchFamily="34" charset="0"/>
            </a:endParaRPr>
          </a:p>
          <a:p>
            <a:r>
              <a:rPr lang="en-US" sz="1400" b="1" dirty="0" smtClean="0">
                <a:latin typeface="Myriad Pro" pitchFamily="34" charset="0"/>
              </a:rPr>
              <a:t>Under “More Info”:</a:t>
            </a:r>
            <a:endParaRPr lang="en-US" sz="1400" b="1" dirty="0">
              <a:latin typeface="Myriad Pro" pitchFamily="34" charset="0"/>
            </a:endParaRPr>
          </a:p>
          <a:p>
            <a:pPr marL="171450" indent="-171450">
              <a:buFont typeface="Arial" panose="020B0604020202020204" pitchFamily="34" charset="0"/>
              <a:buChar char="•"/>
            </a:pPr>
            <a:r>
              <a:rPr lang="en-US" sz="1400" dirty="0" smtClean="0">
                <a:latin typeface="Myriad Pro" pitchFamily="34" charset="0"/>
              </a:rPr>
              <a:t>Leave </a:t>
            </a:r>
            <a:r>
              <a:rPr lang="en-US" sz="1400" dirty="0" err="1" smtClean="0">
                <a:latin typeface="Myriad Pro" pitchFamily="34" charset="0"/>
              </a:rPr>
              <a:t>Impressum</a:t>
            </a:r>
            <a:r>
              <a:rPr lang="en-US" sz="1400" dirty="0" smtClean="0">
                <a:latin typeface="Myriad Pro" pitchFamily="34" charset="0"/>
              </a:rPr>
              <a:t> as-is.</a:t>
            </a:r>
            <a:endParaRPr lang="en-US" sz="1400" dirty="0">
              <a:latin typeface="Myriad Pro" pitchFamily="34" charset="0"/>
            </a:endParaRPr>
          </a:p>
          <a:p>
            <a:pPr marL="171450" indent="-171450">
              <a:buFont typeface="Arial" panose="020B0604020202020204" pitchFamily="34" charset="0"/>
              <a:buChar char="•"/>
            </a:pPr>
            <a:r>
              <a:rPr lang="en-US" sz="1400" dirty="0" smtClean="0">
                <a:latin typeface="Myriad Pro" pitchFamily="34" charset="0"/>
              </a:rPr>
              <a:t>Feel free to add awards or other information.</a:t>
            </a:r>
            <a:endParaRPr lang="en-US" sz="1400" dirty="0">
              <a:latin typeface="Myriad Pro" pitchFamily="34" charset="0"/>
            </a:endParaRPr>
          </a:p>
          <a:p>
            <a:pPr marL="285750" indent="-285750">
              <a:buFont typeface="Arial" panose="020B0604020202020204" pitchFamily="34" charset="0"/>
              <a:buChar char="•"/>
            </a:pPr>
            <a:endParaRPr lang="en-US" sz="65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451" y="1371600"/>
            <a:ext cx="4112549" cy="4800600"/>
          </a:xfrm>
          <a:prstGeom prst="rect">
            <a:avLst/>
          </a:prstGeom>
        </p:spPr>
      </p:pic>
    </p:spTree>
    <p:extLst>
      <p:ext uri="{BB962C8B-B14F-4D97-AF65-F5344CB8AC3E}">
        <p14:creationId xmlns:p14="http://schemas.microsoft.com/office/powerpoint/2010/main" val="3308972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1" y="1676400"/>
            <a:ext cx="3657599" cy="5062924"/>
          </a:xfrm>
          <a:prstGeom prst="rect">
            <a:avLst/>
          </a:prstGeom>
        </p:spPr>
        <p:txBody>
          <a:bodyPr wrap="square">
            <a:spAutoFit/>
          </a:bodyPr>
          <a:lstStyle/>
          <a:p>
            <a:r>
              <a:rPr lang="en-US" sz="1400" b="1" dirty="0" smtClean="0">
                <a:latin typeface="Myriad Pro" pitchFamily="34" charset="0"/>
              </a:rPr>
              <a:t>Under “Our Story”</a:t>
            </a:r>
            <a:r>
              <a:rPr lang="en-US" sz="1400" dirty="0" smtClean="0">
                <a:latin typeface="Myriad Pro" pitchFamily="34" charset="0"/>
              </a:rPr>
              <a:t>:</a:t>
            </a:r>
          </a:p>
          <a:p>
            <a:pPr marL="285750" indent="-285750">
              <a:buFont typeface="Arial" panose="020B0604020202020204" pitchFamily="34" charset="0"/>
              <a:buChar char="•"/>
            </a:pPr>
            <a:r>
              <a:rPr lang="en-US" sz="1400" dirty="0" smtClean="0">
                <a:latin typeface="Myriad Pro" pitchFamily="34" charset="0"/>
              </a:rPr>
              <a:t>Add a patriotic photo or a photo of your Auxiliary members.</a:t>
            </a:r>
          </a:p>
          <a:p>
            <a:pPr marL="285750" indent="-285750">
              <a:buFont typeface="Arial" panose="020B0604020202020204" pitchFamily="34" charset="0"/>
              <a:buChar char="•"/>
            </a:pPr>
            <a:r>
              <a:rPr lang="en-US" sz="1400" dirty="0">
                <a:latin typeface="Myriad Pro" pitchFamily="34" charset="0"/>
              </a:rPr>
              <a:t>W</a:t>
            </a:r>
            <a:r>
              <a:rPr lang="en-US" sz="1400" dirty="0" smtClean="0">
                <a:latin typeface="Myriad Pro" pitchFamily="34" charset="0"/>
              </a:rPr>
              <a:t>rite information about your Auxiliary or use the following:</a:t>
            </a:r>
          </a:p>
          <a:p>
            <a:endParaRPr lang="en-US" sz="800" dirty="0" smtClean="0">
              <a:latin typeface="Myriad Pro" pitchFamily="34" charset="0"/>
            </a:endParaRPr>
          </a:p>
          <a:p>
            <a:r>
              <a:rPr lang="en-US" sz="1250" dirty="0" smtClean="0"/>
              <a:t>The </a:t>
            </a:r>
            <a:r>
              <a:rPr lang="en-US" sz="1250" dirty="0"/>
              <a:t>VFW Auxiliary is one of the nation’s oldest veterans’ service organizations and our members are the relatives of those who have served in overseas combat. We have nearly a half million members nationwide who volunteer millions of hours and fundraise millions of dollars for charitable projects that benefit veterans, military service personnel, and their families.</a:t>
            </a:r>
            <a:r>
              <a:rPr lang="en-US" sz="1300" dirty="0"/>
              <a:t/>
            </a:r>
            <a:br>
              <a:rPr lang="en-US" sz="1300" dirty="0"/>
            </a:br>
            <a:r>
              <a:rPr lang="en-US" sz="800" dirty="0"/>
              <a:t/>
            </a:r>
            <a:br>
              <a:rPr lang="en-US" sz="800" dirty="0"/>
            </a:br>
            <a:r>
              <a:rPr lang="en-US" sz="1250" dirty="0"/>
              <a:t>Through our National Programs, we assist the VFW pass or block legislation that impacts veterans and their families, provide nearly a million volunteer hours in the VA medical system, conduct patriotic programs with thousands of students and offer hundreds of thousands of dollars in scholarships for our nation’s youth. With nearly 4,000 Auxiliaries, there is likely one in your area working to improve the lives of America’s uncommon heroes.</a:t>
            </a:r>
          </a:p>
          <a:p>
            <a:pPr marL="285750" indent="-285750">
              <a:buFont typeface="Arial" panose="020B0604020202020204" pitchFamily="34" charset="0"/>
              <a:buChar char="•"/>
            </a:pPr>
            <a:endParaRPr lang="en-US" sz="1400" dirty="0">
              <a:latin typeface="Myriad Pro" pitchFamily="34" charset="0"/>
            </a:endParaRPr>
          </a:p>
          <a:p>
            <a:pPr marL="285750" indent="-285750">
              <a:buFont typeface="Arial" panose="020B0604020202020204" pitchFamily="34" charset="0"/>
              <a:buChar char="•"/>
            </a:pPr>
            <a:endParaRPr lang="en-US" sz="65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451" y="1371600"/>
            <a:ext cx="4112549" cy="4800600"/>
          </a:xfrm>
          <a:prstGeom prst="rect">
            <a:avLst/>
          </a:prstGeom>
        </p:spPr>
      </p:pic>
    </p:spTree>
    <p:extLst>
      <p:ext uri="{BB962C8B-B14F-4D97-AF65-F5344CB8AC3E}">
        <p14:creationId xmlns:p14="http://schemas.microsoft.com/office/powerpoint/2010/main" val="1103672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1" y="1831062"/>
            <a:ext cx="3276600" cy="584775"/>
          </a:xfrm>
          <a:prstGeom prst="rect">
            <a:avLst/>
          </a:prstGeom>
        </p:spPr>
        <p:txBody>
          <a:bodyPr wrap="square">
            <a:spAutoFit/>
          </a:bodyPr>
          <a:lstStyle/>
          <a:p>
            <a:r>
              <a:rPr lang="en-US" sz="1600" dirty="0" smtClean="0">
                <a:latin typeface="Myriad Pro" pitchFamily="34" charset="0"/>
              </a:rPr>
              <a:t>Once all changes have been made, click the </a:t>
            </a:r>
            <a:r>
              <a:rPr lang="en-US" sz="1600" b="1" dirty="0" smtClean="0">
                <a:latin typeface="Myriad Pro" pitchFamily="34" charset="0"/>
              </a:rPr>
              <a:t>“Home” </a:t>
            </a:r>
            <a:r>
              <a:rPr lang="en-US" sz="1600" dirty="0" smtClean="0">
                <a:latin typeface="Myriad Pro" pitchFamily="34" charset="0"/>
              </a:rPr>
              <a:t>tab.</a:t>
            </a:r>
            <a:endParaRPr lang="en-US" sz="1600" b="1" dirty="0">
              <a:latin typeface="Myriad Pro" pitchFamily="34" charset="0"/>
            </a:endParaRPr>
          </a:p>
        </p:txBody>
      </p:sp>
      <p:sp>
        <p:nvSpPr>
          <p:cNvPr id="4" name="Right Arrow 3"/>
          <p:cNvSpPr/>
          <p:nvPr/>
        </p:nvSpPr>
        <p:spPr>
          <a:xfrm rot="14100000" flipV="1">
            <a:off x="5433809" y="3584948"/>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451" y="1371600"/>
            <a:ext cx="4112549" cy="4800600"/>
          </a:xfrm>
          <a:prstGeom prst="rect">
            <a:avLst/>
          </a:prstGeom>
        </p:spPr>
      </p:pic>
      <p:sp>
        <p:nvSpPr>
          <p:cNvPr id="6" name="Right Arrow 5"/>
          <p:cNvSpPr/>
          <p:nvPr/>
        </p:nvSpPr>
        <p:spPr>
          <a:xfrm rot="16200000" flipV="1">
            <a:off x="4114800" y="32385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68" y="1295400"/>
            <a:ext cx="4291528" cy="4800600"/>
          </a:xfrm>
          <a:prstGeom prst="rect">
            <a:avLst/>
          </a:prstGeom>
        </p:spPr>
      </p:pic>
      <p:sp>
        <p:nvSpPr>
          <p:cNvPr id="3" name="Right Arrow 2"/>
          <p:cNvSpPr/>
          <p:nvPr/>
        </p:nvSpPr>
        <p:spPr>
          <a:xfrm rot="14100000" flipV="1">
            <a:off x="7716188" y="3260106"/>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7201" y="1831062"/>
            <a:ext cx="3276600" cy="1077218"/>
          </a:xfrm>
          <a:prstGeom prst="rect">
            <a:avLst/>
          </a:prstGeom>
        </p:spPr>
        <p:txBody>
          <a:bodyPr wrap="square">
            <a:spAutoFit/>
          </a:bodyPr>
          <a:lstStyle/>
          <a:p>
            <a:r>
              <a:rPr lang="en-US" sz="1600" dirty="0" smtClean="0">
                <a:latin typeface="Myriad Pro" pitchFamily="34" charset="0"/>
              </a:rPr>
              <a:t>Next you will choose how people can contact your Auxiliary.</a:t>
            </a:r>
          </a:p>
          <a:p>
            <a:endParaRPr lang="en-US" sz="1600" dirty="0">
              <a:latin typeface="Myriad Pro" pitchFamily="34" charset="0"/>
            </a:endParaRPr>
          </a:p>
          <a:p>
            <a:r>
              <a:rPr lang="en-US" sz="1600" dirty="0" smtClean="0">
                <a:latin typeface="Myriad Pro" pitchFamily="34" charset="0"/>
              </a:rPr>
              <a:t>Click the</a:t>
            </a:r>
            <a:r>
              <a:rPr lang="en-US" sz="1600" b="1" dirty="0" smtClean="0">
                <a:latin typeface="Myriad Pro" pitchFamily="34" charset="0"/>
              </a:rPr>
              <a:t> “Send Message” </a:t>
            </a:r>
            <a:r>
              <a:rPr lang="en-US" sz="1600" dirty="0" smtClean="0">
                <a:latin typeface="Myriad Pro" pitchFamily="34" charset="0"/>
              </a:rPr>
              <a:t>button.</a:t>
            </a:r>
            <a:endParaRPr lang="en-US" sz="1600" dirty="0">
              <a:latin typeface="Myriad Pro" pitchFamily="34" charset="0"/>
            </a:endParaRPr>
          </a:p>
        </p:txBody>
      </p:sp>
    </p:spTree>
    <p:extLst>
      <p:ext uri="{BB962C8B-B14F-4D97-AF65-F5344CB8AC3E}">
        <p14:creationId xmlns:p14="http://schemas.microsoft.com/office/powerpoint/2010/main" val="386000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512635"/>
            <a:ext cx="7543800" cy="3354765"/>
          </a:xfrm>
          <a:prstGeom prst="rect">
            <a:avLst/>
          </a:prstGeom>
        </p:spPr>
        <p:txBody>
          <a:bodyPr wrap="square">
            <a:spAutoFit/>
          </a:bodyPr>
          <a:lstStyle/>
          <a:p>
            <a:pPr algn="ctr"/>
            <a:endParaRPr lang="en-US" sz="3200" b="1" spc="-100" dirty="0" smtClean="0">
              <a:latin typeface="Myriad Pro" pitchFamily="34" charset="0"/>
            </a:endParaRPr>
          </a:p>
          <a:p>
            <a:pPr algn="ctr"/>
            <a:endParaRPr lang="en-US" sz="3200" b="1" spc="-100" dirty="0">
              <a:latin typeface="Myriad Pro" pitchFamily="34" charset="0"/>
            </a:endParaRPr>
          </a:p>
          <a:p>
            <a:pPr algn="ctr"/>
            <a:endParaRPr lang="en-US" sz="3200" b="1" spc="-100" dirty="0" smtClean="0">
              <a:latin typeface="Myriad Pro" pitchFamily="34" charset="0"/>
            </a:endParaRPr>
          </a:p>
          <a:p>
            <a:pPr algn="ctr"/>
            <a:r>
              <a:rPr lang="en-US" sz="2400" b="1" dirty="0" smtClean="0">
                <a:latin typeface="Myriad Pro" pitchFamily="34" charset="0"/>
              </a:rPr>
              <a:t>Megan Zinn-Sanchez</a:t>
            </a:r>
          </a:p>
          <a:p>
            <a:pPr algn="ctr"/>
            <a:r>
              <a:rPr lang="en-US" sz="2400" b="1" dirty="0" smtClean="0">
                <a:latin typeface="Myriad Pro" pitchFamily="34" charset="0"/>
              </a:rPr>
              <a:t>Public Relations &amp; Marketing Coordinator</a:t>
            </a:r>
          </a:p>
          <a:p>
            <a:pPr algn="ctr"/>
            <a:r>
              <a:rPr lang="en-US" sz="2400" b="1" dirty="0" smtClean="0">
                <a:latin typeface="Myriad Pro" pitchFamily="34" charset="0"/>
              </a:rPr>
              <a:t>VFW Auxiliary National Headquarters</a:t>
            </a:r>
          </a:p>
          <a:p>
            <a:pPr algn="ctr"/>
            <a:r>
              <a:rPr lang="en-US" sz="2400" b="1" dirty="0" smtClean="0">
                <a:latin typeface="Myriad Pro" pitchFamily="34" charset="0"/>
                <a:hlinkClick r:id="rId2"/>
              </a:rPr>
              <a:t>mzinn-sanchez@vfwauxiliary.org</a:t>
            </a:r>
            <a:endParaRPr lang="en-US" sz="2400" b="1" dirty="0" smtClean="0">
              <a:latin typeface="Myriad Pro" pitchFamily="34" charset="0"/>
            </a:endParaRPr>
          </a:p>
          <a:p>
            <a:pPr algn="ctr"/>
            <a:endParaRPr lang="en-US" sz="2000" b="1" spc="-1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687" y="1674435"/>
            <a:ext cx="1674913" cy="2286000"/>
          </a:xfrm>
          <a:prstGeom prst="rect">
            <a:avLst/>
          </a:prstGeom>
          <a:effectLst>
            <a:softEdge rad="31750"/>
          </a:effectLst>
        </p:spPr>
      </p:pic>
    </p:spTree>
    <p:extLst>
      <p:ext uri="{BB962C8B-B14F-4D97-AF65-F5344CB8AC3E}">
        <p14:creationId xmlns:p14="http://schemas.microsoft.com/office/powerpoint/2010/main" val="2880418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1" y="1831062"/>
            <a:ext cx="3182947" cy="338554"/>
          </a:xfrm>
          <a:prstGeom prst="rect">
            <a:avLst/>
          </a:prstGeom>
        </p:spPr>
        <p:txBody>
          <a:bodyPr wrap="square">
            <a:spAutoFit/>
          </a:bodyPr>
          <a:lstStyle/>
          <a:p>
            <a:r>
              <a:rPr lang="en-US" sz="1600" dirty="0" smtClean="0">
                <a:latin typeface="Myriad Pro" pitchFamily="34" charset="0"/>
              </a:rPr>
              <a:t>Select </a:t>
            </a:r>
            <a:r>
              <a:rPr lang="en-US" sz="1600" b="1" dirty="0" smtClean="0">
                <a:latin typeface="Myriad Pro" pitchFamily="34" charset="0"/>
              </a:rPr>
              <a:t>“Edit Button.”</a:t>
            </a:r>
            <a:endParaRPr lang="en-US" sz="1600" b="1" dirty="0">
              <a:latin typeface="Myriad Pro"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554" y="1076115"/>
            <a:ext cx="4563415" cy="5183685"/>
          </a:xfrm>
          <a:prstGeom prst="rect">
            <a:avLst/>
          </a:prstGeom>
        </p:spPr>
      </p:pic>
      <p:sp>
        <p:nvSpPr>
          <p:cNvPr id="4" name="Right Arrow 3"/>
          <p:cNvSpPr/>
          <p:nvPr/>
        </p:nvSpPr>
        <p:spPr>
          <a:xfrm rot="10800000" flipV="1">
            <a:off x="7391400" y="32004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296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165" y="1295400"/>
            <a:ext cx="4422644" cy="4800600"/>
          </a:xfrm>
          <a:prstGeom prst="rect">
            <a:avLst/>
          </a:prstGeom>
        </p:spPr>
      </p:pic>
      <p:sp>
        <p:nvSpPr>
          <p:cNvPr id="3" name="Rectangle 2"/>
          <p:cNvSpPr/>
          <p:nvPr/>
        </p:nvSpPr>
        <p:spPr>
          <a:xfrm>
            <a:off x="457201" y="1752600"/>
            <a:ext cx="3428999" cy="4524315"/>
          </a:xfrm>
          <a:prstGeom prst="rect">
            <a:avLst/>
          </a:prstGeom>
        </p:spPr>
        <p:txBody>
          <a:bodyPr wrap="square">
            <a:spAutoFit/>
          </a:bodyPr>
          <a:lstStyle/>
          <a:p>
            <a:r>
              <a:rPr lang="en-US" sz="1600" dirty="0" smtClean="0">
                <a:latin typeface="Myriad Pro" pitchFamily="34" charset="0"/>
              </a:rPr>
              <a:t>Select </a:t>
            </a:r>
            <a:r>
              <a:rPr lang="en-US" sz="1600" b="1" dirty="0" smtClean="0">
                <a:latin typeface="Myriad Pro" pitchFamily="34" charset="0"/>
              </a:rPr>
              <a:t>“Contact you”</a:t>
            </a:r>
          </a:p>
          <a:p>
            <a:endParaRPr lang="en-US" sz="1600" dirty="0" smtClean="0">
              <a:latin typeface="Myriad Pro" pitchFamily="34" charset="0"/>
            </a:endParaRPr>
          </a:p>
          <a:p>
            <a:r>
              <a:rPr lang="en-US" sz="1600" dirty="0" smtClean="0">
                <a:latin typeface="Myriad Pro" pitchFamily="34" charset="0"/>
              </a:rPr>
              <a:t>Choose how you would like people to contact your Auxiliary:</a:t>
            </a:r>
          </a:p>
          <a:p>
            <a:endParaRPr lang="en-US" sz="1600" b="1" dirty="0">
              <a:solidFill>
                <a:srgbClr val="FF0000"/>
              </a:solidFill>
              <a:latin typeface="Myriad Pro" pitchFamily="34" charset="0"/>
            </a:endParaRPr>
          </a:p>
          <a:p>
            <a:pPr marL="285750" indent="-285750">
              <a:buFont typeface="Arial" panose="020B0604020202020204" pitchFamily="34" charset="0"/>
              <a:buChar char="•"/>
            </a:pPr>
            <a:r>
              <a:rPr lang="en-US" sz="1600" b="1" dirty="0" smtClean="0">
                <a:latin typeface="Myriad Pro" pitchFamily="34" charset="0"/>
              </a:rPr>
              <a:t>Call Now (Phone)</a:t>
            </a:r>
          </a:p>
          <a:p>
            <a:pPr marL="285750" indent="-285750">
              <a:buFont typeface="Arial" panose="020B0604020202020204" pitchFamily="34" charset="0"/>
              <a:buChar char="•"/>
            </a:pPr>
            <a:r>
              <a:rPr lang="en-US" sz="1600" b="1" dirty="0" smtClean="0">
                <a:latin typeface="Myriad Pro" pitchFamily="34" charset="0"/>
              </a:rPr>
              <a:t>Send Message (Facebook message)</a:t>
            </a:r>
          </a:p>
          <a:p>
            <a:pPr marL="285750" indent="-285750">
              <a:buFont typeface="Arial" panose="020B0604020202020204" pitchFamily="34" charset="0"/>
              <a:buChar char="•"/>
            </a:pPr>
            <a:r>
              <a:rPr lang="en-US" sz="1600" b="1" dirty="0" smtClean="0">
                <a:latin typeface="Myriad Pro" pitchFamily="34" charset="0"/>
              </a:rPr>
              <a:t>Send Email (Email)</a:t>
            </a:r>
          </a:p>
          <a:p>
            <a:pPr marL="285750" indent="-285750">
              <a:buFont typeface="Arial" panose="020B0604020202020204" pitchFamily="34" charset="0"/>
              <a:buChar char="•"/>
            </a:pPr>
            <a:r>
              <a:rPr lang="en-US" sz="1600" b="1" dirty="0" smtClean="0">
                <a:latin typeface="Myriad Pro" pitchFamily="34" charset="0"/>
              </a:rPr>
              <a:t>Contact Us (Website Link)</a:t>
            </a:r>
          </a:p>
          <a:p>
            <a:pPr marL="285750" indent="-285750">
              <a:buFont typeface="Arial" panose="020B0604020202020204" pitchFamily="34" charset="0"/>
              <a:buChar char="•"/>
            </a:pPr>
            <a:r>
              <a:rPr lang="en-US" sz="1600" b="1" dirty="0" smtClean="0">
                <a:latin typeface="Myriad Pro" pitchFamily="34" charset="0"/>
              </a:rPr>
              <a:t>Sign Up (Website Link)</a:t>
            </a:r>
          </a:p>
          <a:p>
            <a:endParaRPr lang="en-US" sz="1600" b="1" dirty="0">
              <a:latin typeface="Myriad Pro" pitchFamily="34" charset="0"/>
            </a:endParaRPr>
          </a:p>
          <a:p>
            <a:r>
              <a:rPr lang="en-US" sz="1600" dirty="0" smtClean="0">
                <a:latin typeface="Myriad Pro" pitchFamily="34" charset="0"/>
              </a:rPr>
              <a:t>Once you have selected the method  of how your Auxiliary will be contacted, click the </a:t>
            </a:r>
            <a:r>
              <a:rPr lang="en-US" sz="1600" b="1" dirty="0" smtClean="0">
                <a:latin typeface="Myriad Pro" pitchFamily="34" charset="0"/>
              </a:rPr>
              <a:t>“Next” </a:t>
            </a:r>
            <a:r>
              <a:rPr lang="en-US" sz="1600" dirty="0" smtClean="0">
                <a:latin typeface="Myriad Pro" pitchFamily="34" charset="0"/>
              </a:rPr>
              <a:t>button.</a:t>
            </a:r>
          </a:p>
          <a:p>
            <a:endParaRPr lang="en-US" sz="1600" dirty="0">
              <a:latin typeface="Myriad Pro" pitchFamily="34" charset="0"/>
            </a:endParaRPr>
          </a:p>
          <a:p>
            <a:r>
              <a:rPr lang="en-US" sz="1600" dirty="0" smtClean="0">
                <a:latin typeface="Myriad Pro" pitchFamily="34" charset="0"/>
              </a:rPr>
              <a:t>Fill in the information and click </a:t>
            </a:r>
            <a:r>
              <a:rPr lang="en-US" sz="1600" b="1" dirty="0" smtClean="0">
                <a:latin typeface="Myriad Pro" pitchFamily="34" charset="0"/>
              </a:rPr>
              <a:t>“Finish.”</a:t>
            </a:r>
            <a:endParaRPr lang="en-US" sz="1600" b="1" dirty="0">
              <a:latin typeface="Myriad Pro" pitchFamily="34" charset="0"/>
            </a:endParaRPr>
          </a:p>
        </p:txBody>
      </p:sp>
      <p:sp>
        <p:nvSpPr>
          <p:cNvPr id="4" name="Right Arrow 3"/>
          <p:cNvSpPr/>
          <p:nvPr/>
        </p:nvSpPr>
        <p:spPr>
          <a:xfrm rot="10628966" flipV="1">
            <a:off x="5252540" y="3522112"/>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6200000" flipV="1">
            <a:off x="7239000" y="5334000"/>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80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544" y="1295400"/>
            <a:ext cx="4574211" cy="4800600"/>
          </a:xfrm>
          <a:prstGeom prst="rect">
            <a:avLst/>
          </a:prstGeom>
        </p:spPr>
      </p:pic>
      <p:sp>
        <p:nvSpPr>
          <p:cNvPr id="3" name="Rectangle 2"/>
          <p:cNvSpPr/>
          <p:nvPr/>
        </p:nvSpPr>
        <p:spPr>
          <a:xfrm>
            <a:off x="457201" y="1831062"/>
            <a:ext cx="3182947" cy="553998"/>
          </a:xfrm>
          <a:prstGeom prst="rect">
            <a:avLst/>
          </a:prstGeom>
        </p:spPr>
        <p:txBody>
          <a:bodyPr wrap="square">
            <a:spAutoFit/>
          </a:bodyPr>
          <a:lstStyle/>
          <a:p>
            <a:r>
              <a:rPr lang="en-US" sz="1600" dirty="0" smtClean="0">
                <a:latin typeface="Myriad Pro" pitchFamily="34" charset="0"/>
              </a:rPr>
              <a:t>Your Contact button is live!</a:t>
            </a:r>
          </a:p>
          <a:p>
            <a:endParaRPr lang="en-US" sz="1400" dirty="0"/>
          </a:p>
        </p:txBody>
      </p:sp>
      <p:sp>
        <p:nvSpPr>
          <p:cNvPr id="4" name="Right Arrow 3"/>
          <p:cNvSpPr/>
          <p:nvPr/>
        </p:nvSpPr>
        <p:spPr>
          <a:xfrm rot="14100000" flipV="1">
            <a:off x="7643609" y="3408131"/>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5578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219200"/>
            <a:ext cx="4495886" cy="5029200"/>
          </a:xfrm>
          <a:prstGeom prst="rect">
            <a:avLst/>
          </a:prstGeom>
        </p:spPr>
      </p:pic>
      <p:sp>
        <p:nvSpPr>
          <p:cNvPr id="3" name="Rectangle 2"/>
          <p:cNvSpPr/>
          <p:nvPr/>
        </p:nvSpPr>
        <p:spPr>
          <a:xfrm>
            <a:off x="457201" y="1831062"/>
            <a:ext cx="3428999" cy="1046440"/>
          </a:xfrm>
          <a:prstGeom prst="rect">
            <a:avLst/>
          </a:prstGeom>
        </p:spPr>
        <p:txBody>
          <a:bodyPr wrap="square">
            <a:spAutoFit/>
          </a:bodyPr>
          <a:lstStyle/>
          <a:p>
            <a:r>
              <a:rPr lang="en-US" sz="1600" dirty="0">
                <a:latin typeface="Myriad Pro" pitchFamily="34" charset="0"/>
              </a:rPr>
              <a:t>Now that your Auxiliary Page is set up, be sure to “</a:t>
            </a:r>
            <a:r>
              <a:rPr lang="en-US" sz="1600" b="1" dirty="0">
                <a:latin typeface="Myriad Pro" pitchFamily="34" charset="0"/>
              </a:rPr>
              <a:t>Like</a:t>
            </a:r>
            <a:r>
              <a:rPr lang="en-US" sz="1600" dirty="0">
                <a:latin typeface="Myriad Pro" pitchFamily="34" charset="0"/>
              </a:rPr>
              <a:t>” it and “</a:t>
            </a:r>
            <a:r>
              <a:rPr lang="en-US" sz="1600" b="1" dirty="0">
                <a:latin typeface="Myriad Pro" pitchFamily="34" charset="0"/>
              </a:rPr>
              <a:t>Follow</a:t>
            </a:r>
            <a:r>
              <a:rPr lang="en-US" sz="1600" dirty="0">
                <a:latin typeface="Myriad Pro" pitchFamily="34" charset="0"/>
              </a:rPr>
              <a:t>” it to see the updates in your News Feed!</a:t>
            </a:r>
          </a:p>
          <a:p>
            <a:endParaRPr lang="en-US" sz="1400" dirty="0"/>
          </a:p>
        </p:txBody>
      </p:sp>
      <p:sp>
        <p:nvSpPr>
          <p:cNvPr id="4" name="Right Arrow 3"/>
          <p:cNvSpPr/>
          <p:nvPr/>
        </p:nvSpPr>
        <p:spPr>
          <a:xfrm rot="14100000" flipV="1">
            <a:off x="4976609" y="3280148"/>
            <a:ext cx="685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52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0300" y="1295400"/>
            <a:ext cx="4711700" cy="4800600"/>
          </a:xfrm>
          <a:prstGeom prst="rect">
            <a:avLst/>
          </a:prstGeom>
        </p:spPr>
      </p:pic>
      <p:sp>
        <p:nvSpPr>
          <p:cNvPr id="3" name="Rectangle 2"/>
          <p:cNvSpPr/>
          <p:nvPr/>
        </p:nvSpPr>
        <p:spPr>
          <a:xfrm>
            <a:off x="457201" y="1831062"/>
            <a:ext cx="3213099" cy="1923604"/>
          </a:xfrm>
          <a:prstGeom prst="rect">
            <a:avLst/>
          </a:prstGeom>
        </p:spPr>
        <p:txBody>
          <a:bodyPr wrap="square">
            <a:spAutoFit/>
          </a:bodyPr>
          <a:lstStyle/>
          <a:p>
            <a:r>
              <a:rPr lang="en-US" sz="1600" dirty="0" smtClean="0">
                <a:latin typeface="Myriad Pro" pitchFamily="34" charset="0"/>
              </a:rPr>
              <a:t>You have successfully created </a:t>
            </a:r>
            <a:br>
              <a:rPr lang="en-US" sz="1600" dirty="0" smtClean="0">
                <a:latin typeface="Myriad Pro" pitchFamily="34" charset="0"/>
              </a:rPr>
            </a:br>
            <a:r>
              <a:rPr lang="en-US" sz="1600" dirty="0" smtClean="0">
                <a:latin typeface="Myriad Pro" pitchFamily="34" charset="0"/>
              </a:rPr>
              <a:t>your Auxiliary Facebook Page!</a:t>
            </a:r>
          </a:p>
          <a:p>
            <a:endParaRPr lang="en-US" sz="1600" b="1" dirty="0">
              <a:solidFill>
                <a:srgbClr val="FF0000"/>
              </a:solidFill>
              <a:latin typeface="Myriad Pro" pitchFamily="34" charset="0"/>
            </a:endParaRPr>
          </a:p>
          <a:p>
            <a:r>
              <a:rPr lang="en-US" sz="2400" b="1" dirty="0" smtClean="0">
                <a:effectLst>
                  <a:outerShdw blurRad="38100" dist="38100" dir="2700000" algn="tl">
                    <a:srgbClr val="000000">
                      <a:alpha val="43137"/>
                    </a:srgbClr>
                  </a:outerShdw>
                </a:effectLst>
                <a:latin typeface="Myriad Pro" pitchFamily="34" charset="0"/>
              </a:rPr>
              <a:t>Great job!!!</a:t>
            </a:r>
          </a:p>
          <a:p>
            <a:endParaRPr lang="en-US" sz="1600" dirty="0">
              <a:latin typeface="Myriad Pro" pitchFamily="34" charset="0"/>
            </a:endParaRPr>
          </a:p>
          <a:p>
            <a:r>
              <a:rPr lang="en-US" sz="1550" dirty="0" smtClean="0">
                <a:latin typeface="Myriad Pro" pitchFamily="34" charset="0"/>
              </a:rPr>
              <a:t>Tip: </a:t>
            </a:r>
            <a:r>
              <a:rPr lang="en-US" sz="1550" i="1" dirty="0" smtClean="0">
                <a:latin typeface="Myriad Pro" pitchFamily="34" charset="0"/>
              </a:rPr>
              <a:t>Be sure and invite your Facebook friends to “Like” your  Auxiliary Page!</a:t>
            </a:r>
          </a:p>
        </p:txBody>
      </p:sp>
    </p:spTree>
    <p:extLst>
      <p:ext uri="{BB962C8B-B14F-4D97-AF65-F5344CB8AC3E}">
        <p14:creationId xmlns:p14="http://schemas.microsoft.com/office/powerpoint/2010/main" val="307156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3354765"/>
          </a:xfrm>
          <a:prstGeom prst="rect">
            <a:avLst/>
          </a:prstGeom>
        </p:spPr>
        <p:txBody>
          <a:bodyPr wrap="square">
            <a:spAutoFit/>
          </a:bodyPr>
          <a:lstStyle/>
          <a:p>
            <a:pPr algn="ctr"/>
            <a:r>
              <a:rPr lang="en-US" sz="4800" b="1" spc="-100" dirty="0" smtClean="0">
                <a:latin typeface="Myriad Pro" pitchFamily="34" charset="0"/>
              </a:rPr>
              <a:t>Questions?</a:t>
            </a:r>
            <a:br>
              <a:rPr lang="en-US" sz="4800" b="1" spc="-100" dirty="0" smtClean="0">
                <a:latin typeface="Myriad Pro" pitchFamily="34" charset="0"/>
              </a:rPr>
            </a:br>
            <a:endParaRPr lang="en-US" sz="4800" b="1" spc="-100" dirty="0" smtClean="0">
              <a:latin typeface="Myriad Pro" pitchFamily="34" charset="0"/>
            </a:endParaRPr>
          </a:p>
          <a:p>
            <a:pPr algn="ctr"/>
            <a:r>
              <a:rPr lang="en-US" sz="2400" b="1" dirty="0" smtClean="0">
                <a:latin typeface="Myriad Pro" pitchFamily="34" charset="0"/>
              </a:rPr>
              <a:t>Contact Megan Zinn-Sanchez</a:t>
            </a:r>
          </a:p>
          <a:p>
            <a:pPr algn="ctr"/>
            <a:r>
              <a:rPr lang="en-US" sz="2400" b="1" dirty="0" smtClean="0">
                <a:latin typeface="Myriad Pro" pitchFamily="34" charset="0"/>
              </a:rPr>
              <a:t>Public Relations &amp; Marketing Coordinator</a:t>
            </a:r>
          </a:p>
          <a:p>
            <a:pPr algn="ctr"/>
            <a:r>
              <a:rPr lang="en-US" sz="2400" b="1" dirty="0" smtClean="0">
                <a:latin typeface="Myriad Pro" pitchFamily="34" charset="0"/>
              </a:rPr>
              <a:t>VFW Auxiliary National Headquarters</a:t>
            </a:r>
          </a:p>
          <a:p>
            <a:pPr algn="ctr"/>
            <a:r>
              <a:rPr lang="en-US" sz="2400" b="1" dirty="0" smtClean="0">
                <a:latin typeface="Myriad Pro" pitchFamily="34" charset="0"/>
                <a:hlinkClick r:id="rId2"/>
              </a:rPr>
              <a:t>mzinn-sanchez@vfwauxiliary.org</a:t>
            </a:r>
            <a:endParaRPr lang="en-US" sz="2400" b="1" dirty="0" smtClean="0">
              <a:latin typeface="Myriad Pro" pitchFamily="34" charset="0"/>
            </a:endParaRPr>
          </a:p>
          <a:p>
            <a:pPr algn="ctr"/>
            <a:endParaRPr lang="en-US" sz="2000" b="1" spc="-100" dirty="0"/>
          </a:p>
        </p:txBody>
      </p:sp>
    </p:spTree>
    <p:extLst>
      <p:ext uri="{BB962C8B-B14F-4D97-AF65-F5344CB8AC3E}">
        <p14:creationId xmlns:p14="http://schemas.microsoft.com/office/powerpoint/2010/main" val="303350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828800"/>
            <a:ext cx="8077200" cy="2308324"/>
          </a:xfrm>
          <a:prstGeom prst="rect">
            <a:avLst/>
          </a:prstGeom>
        </p:spPr>
        <p:txBody>
          <a:bodyPr wrap="square">
            <a:spAutoFit/>
          </a:bodyPr>
          <a:lstStyle/>
          <a:p>
            <a:r>
              <a:rPr lang="en-US" sz="2400" b="1" i="1" dirty="0" smtClean="0">
                <a:latin typeface="Myriad Pro" pitchFamily="34" charset="0"/>
              </a:rPr>
              <a:t>A Note from the Presenter: </a:t>
            </a:r>
            <a:endParaRPr lang="en-US" sz="1600" b="1" i="1" dirty="0" smtClean="0">
              <a:latin typeface="Myriad Pro" pitchFamily="34" charset="0"/>
            </a:endParaRPr>
          </a:p>
          <a:p>
            <a:pPr marL="285750" indent="-285750">
              <a:lnSpc>
                <a:spcPct val="150000"/>
              </a:lnSpc>
              <a:buFont typeface="Arial" panose="020B0604020202020204" pitchFamily="34" charset="0"/>
              <a:buChar char="•"/>
            </a:pPr>
            <a:r>
              <a:rPr lang="en-US" sz="1600" dirty="0">
                <a:latin typeface="Myriad Pro" pitchFamily="34" charset="0"/>
              </a:rPr>
              <a:t>This presentation is designed to assist you </a:t>
            </a:r>
            <a:r>
              <a:rPr lang="en-US" sz="1600" dirty="0" smtClean="0">
                <a:latin typeface="Myriad Pro" pitchFamily="34" charset="0"/>
              </a:rPr>
              <a:t>in </a:t>
            </a:r>
            <a:r>
              <a:rPr lang="en-US" sz="1600" dirty="0">
                <a:latin typeface="Myriad Pro" pitchFamily="34" charset="0"/>
              </a:rPr>
              <a:t>setting up an </a:t>
            </a:r>
            <a:r>
              <a:rPr lang="en-US" sz="1600" dirty="0" smtClean="0">
                <a:latin typeface="Myriad Pro" pitchFamily="34" charset="0"/>
              </a:rPr>
              <a:t>Auxiliary </a:t>
            </a:r>
            <a:r>
              <a:rPr lang="en-US" sz="1600" dirty="0">
                <a:latin typeface="Myriad Pro" pitchFamily="34" charset="0"/>
              </a:rPr>
              <a:t>Facebook page. </a:t>
            </a:r>
            <a:endParaRPr lang="en-US" sz="1600" dirty="0" smtClean="0">
              <a:latin typeface="Myriad Pro" pitchFamily="34" charset="0"/>
            </a:endParaRPr>
          </a:p>
          <a:p>
            <a:pPr marL="285750" indent="-285750">
              <a:lnSpc>
                <a:spcPct val="150000"/>
              </a:lnSpc>
              <a:buFont typeface="Arial" panose="020B0604020202020204" pitchFamily="34" charset="0"/>
              <a:buChar char="•"/>
            </a:pPr>
            <a:r>
              <a:rPr lang="en-US" sz="1600" dirty="0" smtClean="0">
                <a:latin typeface="Myriad Pro" pitchFamily="34" charset="0"/>
              </a:rPr>
              <a:t>There </a:t>
            </a:r>
            <a:r>
              <a:rPr lang="en-US" sz="1600" dirty="0">
                <a:latin typeface="Myriad Pro" pitchFamily="34" charset="0"/>
              </a:rPr>
              <a:t>is much more to Facebook than what is included in this presentation. </a:t>
            </a:r>
            <a:endParaRPr lang="en-US" sz="1600" dirty="0" smtClean="0">
              <a:latin typeface="Myriad Pro" pitchFamily="34" charset="0"/>
            </a:endParaRPr>
          </a:p>
          <a:p>
            <a:pPr marL="285750" indent="-285750">
              <a:lnSpc>
                <a:spcPct val="150000"/>
              </a:lnSpc>
              <a:buFont typeface="Arial" panose="020B0604020202020204" pitchFamily="34" charset="0"/>
              <a:buChar char="•"/>
            </a:pPr>
            <a:r>
              <a:rPr lang="en-US" sz="1600" dirty="0" smtClean="0">
                <a:latin typeface="Myriad Pro" pitchFamily="34" charset="0"/>
              </a:rPr>
              <a:t>If </a:t>
            </a:r>
            <a:r>
              <a:rPr lang="en-US" sz="1600" dirty="0">
                <a:latin typeface="Myriad Pro" pitchFamily="34" charset="0"/>
              </a:rPr>
              <a:t>you feel comfortable exploring </a:t>
            </a:r>
            <a:r>
              <a:rPr lang="en-US" sz="1600" dirty="0" smtClean="0">
                <a:latin typeface="Myriad Pro" pitchFamily="34" charset="0"/>
              </a:rPr>
              <a:t>Facebook Insights, Publishing Tools, Promotions and additional settings, you are welcome to do so!</a:t>
            </a:r>
          </a:p>
          <a:p>
            <a:pPr marL="285750" indent="-285750">
              <a:lnSpc>
                <a:spcPct val="150000"/>
              </a:lnSpc>
              <a:buFont typeface="Arial" panose="020B0604020202020204" pitchFamily="34" charset="0"/>
              <a:buChar char="•"/>
            </a:pPr>
            <a:endParaRPr lang="en-US" sz="1600" dirty="0">
              <a:latin typeface="Myriad Pro" pitchFamily="34" charset="0"/>
            </a:endParaRPr>
          </a:p>
        </p:txBody>
      </p:sp>
      <p:sp>
        <p:nvSpPr>
          <p:cNvPr id="4" name="TextBox 3"/>
          <p:cNvSpPr txBox="1"/>
          <p:nvPr/>
        </p:nvSpPr>
        <p:spPr>
          <a:xfrm>
            <a:off x="762000" y="4953000"/>
            <a:ext cx="7620000" cy="830997"/>
          </a:xfrm>
          <a:prstGeom prst="rect">
            <a:avLst/>
          </a:prstGeom>
          <a:noFill/>
        </p:spPr>
        <p:txBody>
          <a:bodyPr wrap="square" rtlCol="0">
            <a:spAutoFit/>
          </a:bodyPr>
          <a:lstStyle/>
          <a:p>
            <a:pPr algn="ctr"/>
            <a:r>
              <a:rPr lang="en-US" sz="4800" b="1" i="1" dirty="0" smtClean="0">
                <a:effectLst>
                  <a:outerShdw blurRad="38100" dist="38100" dir="2700000" algn="tl">
                    <a:srgbClr val="000000">
                      <a:alpha val="43137"/>
                    </a:srgbClr>
                  </a:outerShdw>
                </a:effectLst>
                <a:latin typeface="Myriad Pro" pitchFamily="34" charset="0"/>
              </a:rPr>
              <a:t>Let’s Get Started!</a:t>
            </a:r>
            <a:endParaRPr lang="en-US" sz="4800" b="1" i="1" dirty="0">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104343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769441"/>
          </a:xfrm>
          <a:prstGeom prst="rect">
            <a:avLst/>
          </a:prstGeom>
          <a:noFill/>
        </p:spPr>
        <p:txBody>
          <a:bodyPr wrap="square" rtlCol="0">
            <a:spAutoFit/>
          </a:bodyPr>
          <a:lstStyle/>
          <a:p>
            <a:pPr algn="ctr"/>
            <a:r>
              <a:rPr lang="en-US" sz="2200" b="1" dirty="0" smtClean="0">
                <a:latin typeface="Myriad Pro" pitchFamily="34" charset="0"/>
              </a:rPr>
              <a:t>What’s the Difference Between a </a:t>
            </a:r>
            <a:br>
              <a:rPr lang="en-US" sz="2200" b="1" dirty="0" smtClean="0">
                <a:latin typeface="Myriad Pro" pitchFamily="34" charset="0"/>
              </a:rPr>
            </a:br>
            <a:r>
              <a:rPr lang="en-US" sz="2200" b="1" dirty="0" smtClean="0">
                <a:latin typeface="Myriad Pro" pitchFamily="34" charset="0"/>
              </a:rPr>
              <a:t>Personal Profile Page and a Fan Page?</a:t>
            </a:r>
            <a:endParaRPr lang="en-US" sz="2200" b="1" dirty="0">
              <a:latin typeface="Myriad Pro"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359" y="2857904"/>
            <a:ext cx="2346939" cy="32380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671" y="2857904"/>
            <a:ext cx="2760619" cy="3238096"/>
          </a:xfrm>
          <a:prstGeom prst="rect">
            <a:avLst/>
          </a:prstGeom>
        </p:spPr>
      </p:pic>
      <p:sp>
        <p:nvSpPr>
          <p:cNvPr id="5" name="TextBox 4"/>
          <p:cNvSpPr txBox="1"/>
          <p:nvPr/>
        </p:nvSpPr>
        <p:spPr>
          <a:xfrm>
            <a:off x="1010019" y="2450068"/>
            <a:ext cx="3104781" cy="369332"/>
          </a:xfrm>
          <a:prstGeom prst="rect">
            <a:avLst/>
          </a:prstGeom>
          <a:noFill/>
        </p:spPr>
        <p:txBody>
          <a:bodyPr wrap="square" rtlCol="0">
            <a:spAutoFit/>
          </a:bodyPr>
          <a:lstStyle/>
          <a:p>
            <a:pPr algn="ctr"/>
            <a:r>
              <a:rPr lang="en-US" b="1" u="sng" dirty="0" smtClean="0">
                <a:latin typeface="Myriad Pro" pitchFamily="34" charset="0"/>
              </a:rPr>
              <a:t>Personal Profile Page</a:t>
            </a:r>
            <a:endParaRPr lang="en-US" b="1" u="sng" dirty="0">
              <a:latin typeface="Myriad Pro" pitchFamily="34" charset="0"/>
            </a:endParaRPr>
          </a:p>
        </p:txBody>
      </p:sp>
      <p:sp>
        <p:nvSpPr>
          <p:cNvPr id="6" name="TextBox 5"/>
          <p:cNvSpPr txBox="1"/>
          <p:nvPr/>
        </p:nvSpPr>
        <p:spPr>
          <a:xfrm>
            <a:off x="4995681" y="2450068"/>
            <a:ext cx="2514600" cy="369332"/>
          </a:xfrm>
          <a:prstGeom prst="rect">
            <a:avLst/>
          </a:prstGeom>
          <a:noFill/>
        </p:spPr>
        <p:txBody>
          <a:bodyPr wrap="square" rtlCol="0">
            <a:spAutoFit/>
          </a:bodyPr>
          <a:lstStyle/>
          <a:p>
            <a:pPr algn="ctr"/>
            <a:r>
              <a:rPr lang="en-US" b="1" u="sng" dirty="0" smtClean="0">
                <a:latin typeface="Myriad Pro" pitchFamily="34" charset="0"/>
              </a:rPr>
              <a:t>Fan Page</a:t>
            </a:r>
            <a:endParaRPr lang="en-US" b="1" u="sng" dirty="0">
              <a:latin typeface="Myriad Pro" pitchFamily="34" charset="0"/>
            </a:endParaRPr>
          </a:p>
        </p:txBody>
      </p:sp>
    </p:spTree>
    <p:extLst>
      <p:ext uri="{BB962C8B-B14F-4D97-AF65-F5344CB8AC3E}">
        <p14:creationId xmlns:p14="http://schemas.microsoft.com/office/powerpoint/2010/main" val="63739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667000"/>
            <a:ext cx="3886200" cy="2431435"/>
          </a:xfrm>
          <a:prstGeom prst="rect">
            <a:avLst/>
          </a:prstGeom>
          <a:noFill/>
        </p:spPr>
        <p:txBody>
          <a:bodyPr wrap="square" rtlCol="0">
            <a:spAutoFit/>
          </a:bodyPr>
          <a:lstStyle/>
          <a:p>
            <a:r>
              <a:rPr lang="en-US" sz="2400" b="1" u="sng" dirty="0" smtClean="0">
                <a:latin typeface="Myriad Pro" pitchFamily="34" charset="0"/>
              </a:rPr>
              <a:t>Personal Profile Page</a:t>
            </a:r>
          </a:p>
          <a:p>
            <a:pPr marL="285750" indent="-285750">
              <a:buFont typeface="Arial" panose="020B0604020202020204" pitchFamily="34" charset="0"/>
              <a:buChar char="•"/>
            </a:pPr>
            <a:r>
              <a:rPr lang="en-US" sz="1600" dirty="0" smtClean="0">
                <a:latin typeface="Myriad Pro" pitchFamily="34" charset="0"/>
              </a:rPr>
              <a:t>Individuals</a:t>
            </a:r>
          </a:p>
          <a:p>
            <a:pPr marL="285750" indent="-285750">
              <a:buFont typeface="Arial" panose="020B0604020202020204" pitchFamily="34" charset="0"/>
              <a:buChar char="•"/>
            </a:pPr>
            <a:r>
              <a:rPr lang="en-US" sz="1600" dirty="0" smtClean="0">
                <a:latin typeface="Myriad Pro" pitchFamily="34" charset="0"/>
              </a:rPr>
              <a:t>Gain Friends</a:t>
            </a:r>
          </a:p>
          <a:p>
            <a:pPr marL="285750" indent="-285750">
              <a:buFont typeface="Arial" panose="020B0604020202020204" pitchFamily="34" charset="0"/>
              <a:buChar char="•"/>
            </a:pPr>
            <a:r>
              <a:rPr lang="en-US" sz="1600" dirty="0" smtClean="0">
                <a:latin typeface="Myriad Pro" pitchFamily="34" charset="0"/>
              </a:rPr>
              <a:t>Limited Number of Friends</a:t>
            </a:r>
          </a:p>
          <a:p>
            <a:pPr marL="285750" indent="-285750">
              <a:buFont typeface="Arial" panose="020B0604020202020204" pitchFamily="34" charset="0"/>
              <a:buChar char="•"/>
            </a:pPr>
            <a:r>
              <a:rPr lang="en-US" sz="1600" dirty="0" smtClean="0">
                <a:latin typeface="Myriad Pro" pitchFamily="34" charset="0"/>
              </a:rPr>
              <a:t>You Can Request Friends</a:t>
            </a:r>
          </a:p>
          <a:p>
            <a:pPr marL="285750" indent="-285750">
              <a:buFont typeface="Arial" panose="020B0604020202020204" pitchFamily="34" charset="0"/>
              <a:buChar char="•"/>
            </a:pPr>
            <a:r>
              <a:rPr lang="en-US" sz="1600" dirty="0" smtClean="0">
                <a:latin typeface="Myriad Pro" pitchFamily="34" charset="0"/>
              </a:rPr>
              <a:t>You are Required to Manually Accept Friends </a:t>
            </a:r>
          </a:p>
          <a:p>
            <a:pPr marL="285750" indent="-285750">
              <a:buFont typeface="Arial" panose="020B0604020202020204" pitchFamily="34" charset="0"/>
              <a:buChar char="•"/>
            </a:pPr>
            <a:r>
              <a:rPr lang="en-US" sz="1600" dirty="0" smtClean="0">
                <a:latin typeface="Myriad Pro" pitchFamily="34" charset="0"/>
              </a:rPr>
              <a:t>There is no Reporting</a:t>
            </a:r>
          </a:p>
          <a:p>
            <a:pPr marL="285750" indent="-285750">
              <a:buFont typeface="Arial" panose="020B0604020202020204" pitchFamily="34" charset="0"/>
              <a:buChar char="•"/>
            </a:pPr>
            <a:r>
              <a:rPr lang="en-US" sz="1600" dirty="0" smtClean="0">
                <a:latin typeface="Myriad Pro" pitchFamily="34" charset="0"/>
              </a:rPr>
              <a:t>Very few Promotional Opportunities</a:t>
            </a:r>
            <a:endParaRPr lang="en-US" sz="1600" dirty="0">
              <a:latin typeface="Myriad Pro" pitchFamily="34" charset="0"/>
            </a:endParaRPr>
          </a:p>
        </p:txBody>
      </p:sp>
      <p:sp>
        <p:nvSpPr>
          <p:cNvPr id="4" name="TextBox 3"/>
          <p:cNvSpPr txBox="1"/>
          <p:nvPr/>
        </p:nvSpPr>
        <p:spPr>
          <a:xfrm>
            <a:off x="4814047" y="2667000"/>
            <a:ext cx="3886200" cy="3170099"/>
          </a:xfrm>
          <a:prstGeom prst="rect">
            <a:avLst/>
          </a:prstGeom>
          <a:noFill/>
        </p:spPr>
        <p:txBody>
          <a:bodyPr wrap="square" rtlCol="0">
            <a:spAutoFit/>
          </a:bodyPr>
          <a:lstStyle/>
          <a:p>
            <a:r>
              <a:rPr lang="en-US" sz="2400" b="1" u="sng" dirty="0" smtClean="0">
                <a:latin typeface="Myriad Pro" pitchFamily="34" charset="0"/>
              </a:rPr>
              <a:t>Fan Page</a:t>
            </a:r>
          </a:p>
          <a:p>
            <a:pPr marL="285750" indent="-285750">
              <a:buFont typeface="Arial" panose="020B0604020202020204" pitchFamily="34" charset="0"/>
              <a:buChar char="•"/>
            </a:pPr>
            <a:r>
              <a:rPr lang="en-US" sz="1600" dirty="0" smtClean="0">
                <a:latin typeface="Myriad Pro" pitchFamily="34" charset="0"/>
              </a:rPr>
              <a:t>Companies, Organizations, Brands, Products, Artists, Bands, Public Figures, Causes, etc. </a:t>
            </a:r>
          </a:p>
          <a:p>
            <a:pPr marL="285750" indent="-285750">
              <a:buFont typeface="Arial" panose="020B0604020202020204" pitchFamily="34" charset="0"/>
              <a:buChar char="•"/>
            </a:pPr>
            <a:r>
              <a:rPr lang="en-US" sz="1600" dirty="0" smtClean="0">
                <a:latin typeface="Myriad Pro" pitchFamily="34" charset="0"/>
              </a:rPr>
              <a:t>Gain Likes</a:t>
            </a:r>
          </a:p>
          <a:p>
            <a:pPr marL="285750" indent="-285750">
              <a:buFont typeface="Arial" panose="020B0604020202020204" pitchFamily="34" charset="0"/>
              <a:buChar char="•"/>
            </a:pPr>
            <a:r>
              <a:rPr lang="en-US" sz="1600" dirty="0" smtClean="0">
                <a:latin typeface="Myriad Pro" pitchFamily="34" charset="0"/>
              </a:rPr>
              <a:t>Unlimited Fans/Likes</a:t>
            </a:r>
          </a:p>
          <a:p>
            <a:pPr marL="285750" indent="-285750">
              <a:buFont typeface="Arial" panose="020B0604020202020204" pitchFamily="34" charset="0"/>
              <a:buChar char="•"/>
            </a:pPr>
            <a:r>
              <a:rPr lang="en-US" sz="1600" dirty="0" smtClean="0">
                <a:latin typeface="Myriad Pro" pitchFamily="34" charset="0"/>
              </a:rPr>
              <a:t>You Can’t Request Fans</a:t>
            </a:r>
          </a:p>
          <a:p>
            <a:pPr marL="285750" indent="-285750">
              <a:buFont typeface="Arial" panose="020B0604020202020204" pitchFamily="34" charset="0"/>
              <a:buChar char="•"/>
            </a:pPr>
            <a:r>
              <a:rPr lang="en-US" sz="1600" dirty="0" smtClean="0">
                <a:latin typeface="Myriad Pro" pitchFamily="34" charset="0"/>
              </a:rPr>
              <a:t>You Don’t Accept Fans</a:t>
            </a:r>
          </a:p>
          <a:p>
            <a:pPr marL="285750" indent="-285750">
              <a:buFont typeface="Arial" panose="020B0604020202020204" pitchFamily="34" charset="0"/>
              <a:buChar char="•"/>
            </a:pPr>
            <a:r>
              <a:rPr lang="en-US" sz="1600" dirty="0" smtClean="0">
                <a:latin typeface="Myriad Pro" pitchFamily="34" charset="0"/>
              </a:rPr>
              <a:t>Reporting!!! </a:t>
            </a:r>
            <a:endParaRPr lang="en-US" sz="1600" dirty="0">
              <a:latin typeface="Myriad Pro" pitchFamily="34" charset="0"/>
            </a:endParaRPr>
          </a:p>
          <a:p>
            <a:pPr marL="285750" indent="-285750">
              <a:buFont typeface="Arial" panose="020B0604020202020204" pitchFamily="34" charset="0"/>
              <a:buChar char="•"/>
            </a:pPr>
            <a:r>
              <a:rPr lang="en-US" sz="1600" dirty="0" smtClean="0">
                <a:latin typeface="Myriad Pro" pitchFamily="34" charset="0"/>
              </a:rPr>
              <a:t>More Promotional Opportunities such as Ads, Promoted Posts, Offers</a:t>
            </a:r>
          </a:p>
          <a:p>
            <a:pPr marL="285750" indent="-285750">
              <a:buFont typeface="Arial" panose="020B0604020202020204" pitchFamily="34" charset="0"/>
              <a:buChar char="•"/>
            </a:pPr>
            <a:r>
              <a:rPr lang="en-US" sz="1600" dirty="0" smtClean="0">
                <a:latin typeface="Myriad Pro" pitchFamily="34" charset="0"/>
              </a:rPr>
              <a:t>It’s FREE!!!</a:t>
            </a:r>
          </a:p>
        </p:txBody>
      </p:sp>
      <p:sp>
        <p:nvSpPr>
          <p:cNvPr id="5" name="TextBox 4"/>
          <p:cNvSpPr txBox="1"/>
          <p:nvPr/>
        </p:nvSpPr>
        <p:spPr>
          <a:xfrm>
            <a:off x="0" y="1524000"/>
            <a:ext cx="9144000" cy="769441"/>
          </a:xfrm>
          <a:prstGeom prst="rect">
            <a:avLst/>
          </a:prstGeom>
          <a:noFill/>
        </p:spPr>
        <p:txBody>
          <a:bodyPr wrap="square" rtlCol="0">
            <a:spAutoFit/>
          </a:bodyPr>
          <a:lstStyle/>
          <a:p>
            <a:pPr algn="ctr"/>
            <a:r>
              <a:rPr lang="en-US" sz="2200" b="1" dirty="0" smtClean="0">
                <a:latin typeface="Myriad Pro" pitchFamily="34" charset="0"/>
              </a:rPr>
              <a:t>What’s the Difference Between a </a:t>
            </a:r>
            <a:br>
              <a:rPr lang="en-US" sz="2200" b="1" dirty="0" smtClean="0">
                <a:latin typeface="Myriad Pro" pitchFamily="34" charset="0"/>
              </a:rPr>
            </a:br>
            <a:r>
              <a:rPr lang="en-US" sz="2200" b="1" dirty="0" smtClean="0">
                <a:latin typeface="Myriad Pro" pitchFamily="34" charset="0"/>
              </a:rPr>
              <a:t>Personal Profile Page and a Fan Page?</a:t>
            </a:r>
            <a:endParaRPr lang="en-US" sz="2200" b="1" dirty="0">
              <a:latin typeface="Myriad Pro" pitchFamily="34" charset="0"/>
            </a:endParaRPr>
          </a:p>
        </p:txBody>
      </p:sp>
    </p:spTree>
    <p:extLst>
      <p:ext uri="{BB962C8B-B14F-4D97-AF65-F5344CB8AC3E}">
        <p14:creationId xmlns:p14="http://schemas.microsoft.com/office/powerpoint/2010/main" val="3575636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388275"/>
            <a:ext cx="746760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latin typeface="Myriad Pro" pitchFamily="34" charset="0"/>
              </a:rPr>
              <a:t>A personal Facebook Profile Page. </a:t>
            </a:r>
          </a:p>
          <a:p>
            <a:pPr marL="742950" lvl="1" indent="-285750">
              <a:lnSpc>
                <a:spcPct val="150000"/>
              </a:lnSpc>
              <a:buFont typeface="Arial" panose="020B0604020202020204" pitchFamily="34" charset="0"/>
              <a:buChar char="•"/>
            </a:pPr>
            <a:r>
              <a:rPr lang="en-US" b="1" u="sng" dirty="0" smtClean="0">
                <a:latin typeface="Myriad Pro" pitchFamily="34" charset="0"/>
              </a:rPr>
              <a:t>You will NOT have a separate login for your Fan Page – </a:t>
            </a:r>
            <a:br>
              <a:rPr lang="en-US" b="1" u="sng" dirty="0" smtClean="0">
                <a:latin typeface="Myriad Pro" pitchFamily="34" charset="0"/>
              </a:rPr>
            </a:br>
            <a:r>
              <a:rPr lang="en-US" b="1" u="sng" dirty="0" smtClean="0">
                <a:latin typeface="Myriad Pro" pitchFamily="34" charset="0"/>
              </a:rPr>
              <a:t>they will be the same.</a:t>
            </a:r>
          </a:p>
          <a:p>
            <a:pPr marL="285750" indent="-285750">
              <a:lnSpc>
                <a:spcPct val="150000"/>
              </a:lnSpc>
              <a:buFont typeface="Arial" panose="020B0604020202020204" pitchFamily="34" charset="0"/>
              <a:buChar char="•"/>
            </a:pPr>
            <a:r>
              <a:rPr lang="en-US" dirty="0" smtClean="0">
                <a:latin typeface="Myriad Pro" pitchFamily="34" charset="0"/>
              </a:rPr>
              <a:t>A logo or other </a:t>
            </a:r>
            <a:r>
              <a:rPr lang="en-US" dirty="0">
                <a:latin typeface="Myriad Pro" pitchFamily="34" charset="0"/>
              </a:rPr>
              <a:t>p</a:t>
            </a:r>
            <a:r>
              <a:rPr lang="en-US" dirty="0" smtClean="0">
                <a:latin typeface="Myriad Pro" pitchFamily="34" charset="0"/>
              </a:rPr>
              <a:t>hoto to use as your Auxiliary’s Profile Picture.</a:t>
            </a:r>
          </a:p>
          <a:p>
            <a:pPr marL="285750" indent="-285750">
              <a:lnSpc>
                <a:spcPct val="150000"/>
              </a:lnSpc>
              <a:buFont typeface="Arial" panose="020B0604020202020204" pitchFamily="34" charset="0"/>
              <a:buChar char="•"/>
            </a:pPr>
            <a:r>
              <a:rPr lang="en-US" dirty="0" smtClean="0">
                <a:latin typeface="Myriad Pro" pitchFamily="34" charset="0"/>
              </a:rPr>
              <a:t>Brief description of your Organization.</a:t>
            </a:r>
          </a:p>
          <a:p>
            <a:pPr marL="285750" indent="-285750">
              <a:lnSpc>
                <a:spcPct val="150000"/>
              </a:lnSpc>
              <a:buFont typeface="Arial" panose="020B0604020202020204" pitchFamily="34" charset="0"/>
              <a:buChar char="•"/>
            </a:pPr>
            <a:r>
              <a:rPr lang="en-US" dirty="0" smtClean="0">
                <a:latin typeface="Myriad Pro" pitchFamily="34" charset="0"/>
              </a:rPr>
              <a:t>A horizontal </a:t>
            </a:r>
            <a:r>
              <a:rPr lang="en-US" dirty="0">
                <a:latin typeface="Myriad Pro" pitchFamily="34" charset="0"/>
              </a:rPr>
              <a:t>p</a:t>
            </a:r>
            <a:r>
              <a:rPr lang="en-US" dirty="0" smtClean="0">
                <a:latin typeface="Myriad Pro" pitchFamily="34" charset="0"/>
              </a:rPr>
              <a:t>hoto that will be used as your Auxiliary’s Cover Photo.</a:t>
            </a:r>
          </a:p>
          <a:p>
            <a:pPr marL="285750" indent="-285750">
              <a:buFont typeface="Arial" panose="020B0604020202020204" pitchFamily="34" charset="0"/>
              <a:buChar char="•"/>
            </a:pPr>
            <a:endParaRPr lang="en-US" dirty="0"/>
          </a:p>
        </p:txBody>
      </p:sp>
      <p:sp>
        <p:nvSpPr>
          <p:cNvPr id="6" name="TextBox 5"/>
          <p:cNvSpPr txBox="1"/>
          <p:nvPr/>
        </p:nvSpPr>
        <p:spPr>
          <a:xfrm>
            <a:off x="0" y="1524000"/>
            <a:ext cx="9144000" cy="430887"/>
          </a:xfrm>
          <a:prstGeom prst="rect">
            <a:avLst/>
          </a:prstGeom>
          <a:noFill/>
        </p:spPr>
        <p:txBody>
          <a:bodyPr wrap="square" rtlCol="0">
            <a:spAutoFit/>
          </a:bodyPr>
          <a:lstStyle/>
          <a:p>
            <a:pPr algn="ctr"/>
            <a:r>
              <a:rPr lang="en-US" sz="2200" b="1" dirty="0" smtClean="0">
                <a:latin typeface="Myriad Pro" pitchFamily="34" charset="0"/>
              </a:rPr>
              <a:t>What You Need to Create a Facebook Fan Page</a:t>
            </a:r>
            <a:endParaRPr lang="en-US" sz="2200" b="1" dirty="0">
              <a:latin typeface="Myriad Pro" pitchFamily="34" charset="0"/>
            </a:endParaRPr>
          </a:p>
        </p:txBody>
      </p:sp>
    </p:spTree>
    <p:extLst>
      <p:ext uri="{BB962C8B-B14F-4D97-AF65-F5344CB8AC3E}">
        <p14:creationId xmlns:p14="http://schemas.microsoft.com/office/powerpoint/2010/main" val="224066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087" y="1143000"/>
            <a:ext cx="3645113" cy="5029200"/>
          </a:xfrm>
          <a:prstGeom prst="rect">
            <a:avLst/>
          </a:prstGeom>
        </p:spPr>
      </p:pic>
      <p:sp>
        <p:nvSpPr>
          <p:cNvPr id="2" name="TextBox 1"/>
          <p:cNvSpPr txBox="1"/>
          <p:nvPr/>
        </p:nvSpPr>
        <p:spPr>
          <a:xfrm>
            <a:off x="609600" y="1828800"/>
            <a:ext cx="3733800" cy="1569660"/>
          </a:xfrm>
          <a:prstGeom prst="rect">
            <a:avLst/>
          </a:prstGeom>
          <a:noFill/>
        </p:spPr>
        <p:txBody>
          <a:bodyPr wrap="square" rtlCol="0">
            <a:spAutoFit/>
          </a:bodyPr>
          <a:lstStyle/>
          <a:p>
            <a:pPr marL="285750" indent="-285750">
              <a:buFont typeface="Arial" panose="020B0604020202020204" pitchFamily="34" charset="0"/>
              <a:buChar char="•"/>
            </a:pPr>
            <a:r>
              <a:rPr lang="en-US" sz="1600" spc="-50" dirty="0" smtClean="0">
                <a:latin typeface="Myriad Pro" pitchFamily="34" charset="0"/>
              </a:rPr>
              <a:t>Log in to Facebook using your personal login information.</a:t>
            </a:r>
            <a:br>
              <a:rPr lang="en-US" sz="1600" spc="-50" dirty="0" smtClean="0">
                <a:latin typeface="Myriad Pro" pitchFamily="34" charset="0"/>
              </a:rPr>
            </a:br>
            <a:endParaRPr lang="en-US" sz="1600" spc="-50" dirty="0">
              <a:latin typeface="Myriad Pro" pitchFamily="34" charset="0"/>
            </a:endParaRPr>
          </a:p>
          <a:p>
            <a:pPr marL="285750" indent="-285750">
              <a:buFont typeface="Arial" panose="020B0604020202020204" pitchFamily="34" charset="0"/>
              <a:buChar char="•"/>
            </a:pPr>
            <a:r>
              <a:rPr lang="en-US" sz="1600" spc="-50" dirty="0" smtClean="0">
                <a:latin typeface="Myriad Pro" pitchFamily="34" charset="0"/>
              </a:rPr>
              <a:t>Go to your Personal Profile Page.</a:t>
            </a:r>
            <a:endParaRPr lang="en-US" sz="1600" spc="-50" dirty="0">
              <a:latin typeface="Myriad Pro" pitchFamily="34" charset="0"/>
            </a:endParaRPr>
          </a:p>
          <a:p>
            <a:r>
              <a:rPr lang="en-US" sz="1600" i="1" spc="-50" dirty="0" smtClean="0">
                <a:latin typeface="Myriad Pro" pitchFamily="34" charset="0"/>
              </a:rPr>
              <a:t>The layout of your Personal Profile Page should look similar to this after you log in to Facebook.</a:t>
            </a:r>
            <a:endParaRPr lang="en-US" sz="1600" i="1" spc="-50" dirty="0">
              <a:latin typeface="Myriad Pro" pitchFamily="34" charset="0"/>
            </a:endParaRPr>
          </a:p>
        </p:txBody>
      </p:sp>
    </p:spTree>
    <p:extLst>
      <p:ext uri="{BB962C8B-B14F-4D97-AF65-F5344CB8AC3E}">
        <p14:creationId xmlns:p14="http://schemas.microsoft.com/office/powerpoint/2010/main" val="207060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248" y="1182329"/>
            <a:ext cx="4221978" cy="5029200"/>
          </a:xfrm>
          <a:prstGeom prst="rect">
            <a:avLst/>
          </a:prstGeom>
        </p:spPr>
      </p:pic>
      <p:sp>
        <p:nvSpPr>
          <p:cNvPr id="3" name="TextBox 2"/>
          <p:cNvSpPr txBox="1"/>
          <p:nvPr/>
        </p:nvSpPr>
        <p:spPr>
          <a:xfrm>
            <a:off x="609600" y="1771471"/>
            <a:ext cx="3124200" cy="1323439"/>
          </a:xfrm>
          <a:prstGeom prst="rect">
            <a:avLst/>
          </a:prstGeom>
          <a:noFill/>
        </p:spPr>
        <p:txBody>
          <a:bodyPr wrap="square" rtlCol="0">
            <a:spAutoFit/>
          </a:bodyPr>
          <a:lstStyle/>
          <a:p>
            <a:r>
              <a:rPr lang="en-US" sz="1600" dirty="0" smtClean="0">
                <a:latin typeface="Myriad Pro" pitchFamily="34" charset="0"/>
              </a:rPr>
              <a:t>After logging in:</a:t>
            </a:r>
          </a:p>
          <a:p>
            <a:pPr marL="285750" indent="-285750">
              <a:buFont typeface="Arial" panose="020B0604020202020204" pitchFamily="34" charset="0"/>
              <a:buChar char="•"/>
            </a:pPr>
            <a:r>
              <a:rPr lang="en-US" sz="1600" dirty="0">
                <a:latin typeface="Myriad Pro" pitchFamily="34" charset="0"/>
              </a:rPr>
              <a:t>G</a:t>
            </a:r>
            <a:r>
              <a:rPr lang="en-US" sz="1600" dirty="0" smtClean="0">
                <a:latin typeface="Myriad Pro" pitchFamily="34" charset="0"/>
              </a:rPr>
              <a:t>o to the </a:t>
            </a:r>
            <a:r>
              <a:rPr lang="en-US" sz="1600" b="1" dirty="0" smtClean="0">
                <a:latin typeface="Myriad Pro" pitchFamily="34" charset="0"/>
              </a:rPr>
              <a:t>UPSIDE DOWN TRIANGLE </a:t>
            </a:r>
            <a:r>
              <a:rPr lang="en-US" sz="1600" dirty="0" smtClean="0">
                <a:latin typeface="Myriad Pro" pitchFamily="34" charset="0"/>
              </a:rPr>
              <a:t>in the upper right-hand corner</a:t>
            </a:r>
          </a:p>
          <a:p>
            <a:pPr marL="285750" indent="-285750">
              <a:buFont typeface="Arial" panose="020B0604020202020204" pitchFamily="34" charset="0"/>
              <a:buChar char="•"/>
            </a:pPr>
            <a:r>
              <a:rPr lang="en-US" sz="1600" dirty="0">
                <a:latin typeface="Myriad Pro" pitchFamily="34" charset="0"/>
              </a:rPr>
              <a:t>C</a:t>
            </a:r>
            <a:r>
              <a:rPr lang="en-US" sz="1600" dirty="0" smtClean="0">
                <a:latin typeface="Myriad Pro" pitchFamily="34" charset="0"/>
              </a:rPr>
              <a:t>lick on </a:t>
            </a:r>
            <a:r>
              <a:rPr lang="en-US" sz="1600" b="1" dirty="0" smtClean="0">
                <a:latin typeface="Myriad Pro" pitchFamily="34" charset="0"/>
              </a:rPr>
              <a:t>“Create Page.”</a:t>
            </a:r>
            <a:endParaRPr lang="en-US" sz="1600" b="1" dirty="0">
              <a:latin typeface="Myriad Pro" pitchFamily="34" charset="0"/>
            </a:endParaRPr>
          </a:p>
        </p:txBody>
      </p:sp>
      <p:sp>
        <p:nvSpPr>
          <p:cNvPr id="5" name="Right Arrow 4"/>
          <p:cNvSpPr/>
          <p:nvPr/>
        </p:nvSpPr>
        <p:spPr>
          <a:xfrm rot="12300000">
            <a:off x="7563523" y="1746526"/>
            <a:ext cx="750029"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8157251" y="1111983"/>
            <a:ext cx="665226" cy="2596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361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1085</Words>
  <Application>Microsoft Office PowerPoint</Application>
  <PresentationFormat>On-screen Show (4:3)</PresentationFormat>
  <Paragraphs>185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Day</dc:creator>
  <cp:lastModifiedBy>Megan Zinn-Sanchez</cp:lastModifiedBy>
  <cp:revision>149</cp:revision>
  <dcterms:created xsi:type="dcterms:W3CDTF">2014-03-11T21:22:57Z</dcterms:created>
  <dcterms:modified xsi:type="dcterms:W3CDTF">2018-05-16T18:33:54Z</dcterms:modified>
</cp:coreProperties>
</file>